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wav" ContentType="audio/wav"/>
  <Default Extension="gif" ContentType="image/gi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69"/>
  </p:notesMasterIdLst>
  <p:sldIdLst>
    <p:sldId id="256" r:id="rId2"/>
    <p:sldId id="257" r:id="rId3"/>
    <p:sldId id="258" r:id="rId4"/>
    <p:sldId id="259" r:id="rId5"/>
    <p:sldId id="260" r:id="rId6"/>
    <p:sldId id="261" r:id="rId7"/>
    <p:sldId id="262" r:id="rId8"/>
    <p:sldId id="263" r:id="rId9"/>
    <p:sldId id="264"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360"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8" r:id="rId42"/>
    <p:sldId id="299" r:id="rId43"/>
    <p:sldId id="300" r:id="rId44"/>
    <p:sldId id="302" r:id="rId45"/>
    <p:sldId id="346" r:id="rId46"/>
    <p:sldId id="341" r:id="rId47"/>
    <p:sldId id="356" r:id="rId48"/>
    <p:sldId id="320" r:id="rId49"/>
    <p:sldId id="321" r:id="rId50"/>
    <p:sldId id="322" r:id="rId51"/>
    <p:sldId id="323" r:id="rId52"/>
    <p:sldId id="324" r:id="rId53"/>
    <p:sldId id="325" r:id="rId54"/>
    <p:sldId id="326" r:id="rId55"/>
    <p:sldId id="327" r:id="rId56"/>
    <p:sldId id="328" r:id="rId57"/>
    <p:sldId id="329" r:id="rId58"/>
    <p:sldId id="330" r:id="rId59"/>
    <p:sldId id="331" r:id="rId60"/>
    <p:sldId id="332" r:id="rId61"/>
    <p:sldId id="333" r:id="rId62"/>
    <p:sldId id="334" r:id="rId63"/>
    <p:sldId id="335" r:id="rId64"/>
    <p:sldId id="336" r:id="rId65"/>
    <p:sldId id="337" r:id="rId66"/>
    <p:sldId id="338" r:id="rId67"/>
    <p:sldId id="339" r:id="rId68"/>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Varsayılan Bölüm" id="{C5C9B613-B8C3-451B-8CBF-46D0E4701AC7}">
          <p14:sldIdLst/>
        </p14:section>
        <p14:section name="Başlıksız Bölüm" id="{35F71882-AB52-4C1A-A0AE-F72463F6ADE7}">
          <p14:sldIdLst>
            <p14:sldId id="256"/>
            <p14:sldId id="257"/>
            <p14:sldId id="258"/>
            <p14:sldId id="259"/>
            <p14:sldId id="260"/>
            <p14:sldId id="261"/>
            <p14:sldId id="262"/>
            <p14:sldId id="263"/>
            <p14:sldId id="264"/>
            <p14:sldId id="266"/>
            <p14:sldId id="267"/>
            <p14:sldId id="268"/>
            <p14:sldId id="269"/>
            <p14:sldId id="270"/>
            <p14:sldId id="271"/>
            <p14:sldId id="272"/>
            <p14:sldId id="273"/>
            <p14:sldId id="274"/>
            <p14:sldId id="275"/>
            <p14:sldId id="276"/>
            <p14:sldId id="277"/>
            <p14:sldId id="278"/>
            <p14:sldId id="279"/>
            <p14:sldId id="360"/>
            <p14:sldId id="280"/>
            <p14:sldId id="281"/>
            <p14:sldId id="282"/>
            <p14:sldId id="283"/>
            <p14:sldId id="284"/>
            <p14:sldId id="285"/>
            <p14:sldId id="286"/>
            <p14:sldId id="287"/>
            <p14:sldId id="288"/>
            <p14:sldId id="289"/>
            <p14:sldId id="290"/>
            <p14:sldId id="291"/>
            <p14:sldId id="292"/>
            <p14:sldId id="293"/>
            <p14:sldId id="294"/>
            <p14:sldId id="295"/>
            <p14:sldId id="298"/>
            <p14:sldId id="299"/>
            <p14:sldId id="300"/>
            <p14:sldId id="302"/>
            <p14:sldId id="346"/>
            <p14:sldId id="341"/>
            <p14:sldId id="356"/>
            <p14:sldId id="320"/>
            <p14:sldId id="321"/>
            <p14:sldId id="322"/>
            <p14:sldId id="323"/>
            <p14:sldId id="324"/>
            <p14:sldId id="325"/>
            <p14:sldId id="326"/>
            <p14:sldId id="327"/>
            <p14:sldId id="328"/>
            <p14:sldId id="329"/>
            <p14:sldId id="330"/>
            <p14:sldId id="331"/>
            <p14:sldId id="332"/>
            <p14:sldId id="333"/>
            <p14:sldId id="334"/>
            <p14:sldId id="335"/>
            <p14:sldId id="336"/>
            <p14:sldId id="337"/>
            <p14:sldId id="338"/>
            <p14:sldId id="339"/>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0" d="100"/>
          <a:sy n="70" d="100"/>
        </p:scale>
        <p:origin x="-1350"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_rels/data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image" Target="../media/image47.png"/><Relationship Id="rId4" Type="http://schemas.openxmlformats.org/officeDocument/2006/relationships/image" Target="../media/image50.png"/></Relationships>
</file>

<file path=ppt/diagrams/_rels/drawing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image" Target="../media/image47.png"/><Relationship Id="rId4" Type="http://schemas.openxmlformats.org/officeDocument/2006/relationships/image" Target="../media/image50.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BED83E9-1886-4049-A722-D174B883A535}" type="doc">
      <dgm:prSet loTypeId="urn:microsoft.com/office/officeart/2005/8/layout/vList4#2" loCatId="list" qsTypeId="urn:microsoft.com/office/officeart/2005/8/quickstyle/simple1" qsCatId="simple" csTypeId="urn:microsoft.com/office/officeart/2005/8/colors/accent1_2" csCatId="accent1" phldr="1"/>
      <dgm:spPr/>
      <dgm:t>
        <a:bodyPr/>
        <a:lstStyle/>
        <a:p>
          <a:endParaRPr lang="tr-TR"/>
        </a:p>
      </dgm:t>
    </dgm:pt>
    <dgm:pt modelId="{1D757A19-6558-485E-992A-79675CD2D9BA}">
      <dgm:prSet phldrT="[Metin]"/>
      <dgm:spPr/>
      <dgm:t>
        <a:bodyPr/>
        <a:lstStyle/>
        <a:p>
          <a:r>
            <a:rPr lang="tr-TR" dirty="0" smtClean="0"/>
            <a:t>DOLU TANK, siyah duman ve kızıl alevle yanar. </a:t>
          </a:r>
          <a:endParaRPr lang="tr-TR" dirty="0"/>
        </a:p>
      </dgm:t>
    </dgm:pt>
    <dgm:pt modelId="{8131F43A-77A1-4091-9177-759930BA598A}" type="parTrans" cxnId="{5403347A-2742-4FF4-90E4-5BF229D877B9}">
      <dgm:prSet/>
      <dgm:spPr/>
      <dgm:t>
        <a:bodyPr/>
        <a:lstStyle/>
        <a:p>
          <a:endParaRPr lang="tr-TR"/>
        </a:p>
      </dgm:t>
    </dgm:pt>
    <dgm:pt modelId="{053F2808-7592-4603-A92A-A33610BF9F1D}" type="sibTrans" cxnId="{5403347A-2742-4FF4-90E4-5BF229D877B9}">
      <dgm:prSet/>
      <dgm:spPr/>
      <dgm:t>
        <a:bodyPr/>
        <a:lstStyle/>
        <a:p>
          <a:endParaRPr lang="tr-TR"/>
        </a:p>
      </dgm:t>
    </dgm:pt>
    <dgm:pt modelId="{E3A51BAC-3D42-477F-954E-E5E9A79FB71D}">
      <dgm:prSet/>
      <dgm:spPr/>
      <dgm:t>
        <a:bodyPr/>
        <a:lstStyle/>
        <a:p>
          <a:r>
            <a:rPr lang="tr-TR" smtClean="0"/>
            <a:t>TANK BOŞALDIKÇA (yakıt seviyesi düştükçe)  duman rengi, kahverengiye, alev rengi ise sarıya dönüşür.</a:t>
          </a:r>
          <a:endParaRPr lang="tr-TR" dirty="0" smtClean="0"/>
        </a:p>
      </dgm:t>
    </dgm:pt>
    <dgm:pt modelId="{AD4EF886-F04D-4B32-A0DC-5E0FFC10CC11}" type="parTrans" cxnId="{195CFC87-7217-4159-97C5-F73787A96B44}">
      <dgm:prSet/>
      <dgm:spPr/>
      <dgm:t>
        <a:bodyPr/>
        <a:lstStyle/>
        <a:p>
          <a:endParaRPr lang="tr-TR"/>
        </a:p>
      </dgm:t>
    </dgm:pt>
    <dgm:pt modelId="{AAD99119-BAB2-4087-BD9E-F70CEAA41767}" type="sibTrans" cxnId="{195CFC87-7217-4159-97C5-F73787A96B44}">
      <dgm:prSet/>
      <dgm:spPr/>
      <dgm:t>
        <a:bodyPr/>
        <a:lstStyle/>
        <a:p>
          <a:endParaRPr lang="tr-TR"/>
        </a:p>
      </dgm:t>
    </dgm:pt>
    <dgm:pt modelId="{5691E9A5-0F98-4A79-9EFC-FD0CA622D459}">
      <dgm:prSet/>
      <dgm:spPr/>
      <dgm:t>
        <a:bodyPr/>
        <a:lstStyle/>
        <a:p>
          <a:r>
            <a:rPr lang="tr-TR" dirty="0" smtClean="0"/>
            <a:t>Tankın doluluk seviyesi daha da düştükçe patlayıcı gazlar artar; duman sarı- mor karışımında, alev ise maviye dönüşür. </a:t>
          </a:r>
        </a:p>
      </dgm:t>
    </dgm:pt>
    <dgm:pt modelId="{D77D498F-349A-4CC6-BFFA-0DCED58BF9C6}" type="parTrans" cxnId="{97870434-7FC9-415B-BF9D-F0368B4C777F}">
      <dgm:prSet/>
      <dgm:spPr/>
      <dgm:t>
        <a:bodyPr/>
        <a:lstStyle/>
        <a:p>
          <a:endParaRPr lang="tr-TR"/>
        </a:p>
      </dgm:t>
    </dgm:pt>
    <dgm:pt modelId="{501272EE-8BCC-48E0-B5CB-570604A51FC5}" type="sibTrans" cxnId="{97870434-7FC9-415B-BF9D-F0368B4C777F}">
      <dgm:prSet/>
      <dgm:spPr/>
      <dgm:t>
        <a:bodyPr/>
        <a:lstStyle/>
        <a:p>
          <a:endParaRPr lang="tr-TR"/>
        </a:p>
      </dgm:t>
    </dgm:pt>
    <dgm:pt modelId="{AF21F9E5-A8FC-4468-A213-7980F60633D6}">
      <dgm:prSet/>
      <dgm:spPr/>
      <dgm:t>
        <a:bodyPr/>
        <a:lstStyle/>
        <a:p>
          <a:r>
            <a:rPr lang="tr-TR" dirty="0" smtClean="0"/>
            <a:t>Mavi alev yanmakta olan tankın infilak etmekte olduğunun işaretidir.</a:t>
          </a:r>
        </a:p>
      </dgm:t>
    </dgm:pt>
    <dgm:pt modelId="{0D586D66-C157-4918-9625-5F35CCD16C35}" type="parTrans" cxnId="{D48382A2-957B-4587-85A0-74B1E449D558}">
      <dgm:prSet/>
      <dgm:spPr/>
      <dgm:t>
        <a:bodyPr/>
        <a:lstStyle/>
        <a:p>
          <a:endParaRPr lang="tr-TR"/>
        </a:p>
      </dgm:t>
    </dgm:pt>
    <dgm:pt modelId="{2449C335-8912-4C8F-8F03-0B0999678B5E}" type="sibTrans" cxnId="{D48382A2-957B-4587-85A0-74B1E449D558}">
      <dgm:prSet/>
      <dgm:spPr/>
      <dgm:t>
        <a:bodyPr/>
        <a:lstStyle/>
        <a:p>
          <a:endParaRPr lang="tr-TR"/>
        </a:p>
      </dgm:t>
    </dgm:pt>
    <dgm:pt modelId="{0BBAA10E-776E-4BC0-A45D-A3B369D3F229}" type="pres">
      <dgm:prSet presAssocID="{2BED83E9-1886-4049-A722-D174B883A535}" presName="linear" presStyleCnt="0">
        <dgm:presLayoutVars>
          <dgm:dir/>
          <dgm:resizeHandles val="exact"/>
        </dgm:presLayoutVars>
      </dgm:prSet>
      <dgm:spPr/>
      <dgm:t>
        <a:bodyPr/>
        <a:lstStyle/>
        <a:p>
          <a:endParaRPr lang="tr-TR"/>
        </a:p>
      </dgm:t>
    </dgm:pt>
    <dgm:pt modelId="{972F262B-3F28-407D-AC3C-8438298DE41B}" type="pres">
      <dgm:prSet presAssocID="{1D757A19-6558-485E-992A-79675CD2D9BA}" presName="comp" presStyleCnt="0"/>
      <dgm:spPr/>
    </dgm:pt>
    <dgm:pt modelId="{8071270F-0AA4-437F-8922-FDEA9010003A}" type="pres">
      <dgm:prSet presAssocID="{1D757A19-6558-485E-992A-79675CD2D9BA}" presName="box" presStyleLbl="node1" presStyleIdx="0" presStyleCnt="4"/>
      <dgm:spPr/>
      <dgm:t>
        <a:bodyPr/>
        <a:lstStyle/>
        <a:p>
          <a:endParaRPr lang="tr-TR"/>
        </a:p>
      </dgm:t>
    </dgm:pt>
    <dgm:pt modelId="{310B9793-4B49-46A4-9588-CDF490C76E8D}" type="pres">
      <dgm:prSet presAssocID="{1D757A19-6558-485E-992A-79675CD2D9BA}" presName="img" presStyleLbl="fgImgPlace1" presStyleIdx="0" presStyleCnt="4"/>
      <dgm:spPr>
        <a:blipFill rotWithShape="0">
          <a:blip xmlns:r="http://schemas.openxmlformats.org/officeDocument/2006/relationships" r:embed="rId1"/>
          <a:stretch>
            <a:fillRect/>
          </a:stretch>
        </a:blipFill>
      </dgm:spPr>
    </dgm:pt>
    <dgm:pt modelId="{35EAEA2A-3B4E-4AB4-8813-9E4337DF4E80}" type="pres">
      <dgm:prSet presAssocID="{1D757A19-6558-485E-992A-79675CD2D9BA}" presName="text" presStyleLbl="node1" presStyleIdx="0" presStyleCnt="4">
        <dgm:presLayoutVars>
          <dgm:bulletEnabled val="1"/>
        </dgm:presLayoutVars>
      </dgm:prSet>
      <dgm:spPr/>
      <dgm:t>
        <a:bodyPr/>
        <a:lstStyle/>
        <a:p>
          <a:endParaRPr lang="tr-TR"/>
        </a:p>
      </dgm:t>
    </dgm:pt>
    <dgm:pt modelId="{AFF1B712-2A36-431D-A396-A1DFD02D2005}" type="pres">
      <dgm:prSet presAssocID="{053F2808-7592-4603-A92A-A33610BF9F1D}" presName="spacer" presStyleCnt="0"/>
      <dgm:spPr/>
    </dgm:pt>
    <dgm:pt modelId="{A6F52007-6F71-4267-955E-576FC972AEAB}" type="pres">
      <dgm:prSet presAssocID="{E3A51BAC-3D42-477F-954E-E5E9A79FB71D}" presName="comp" presStyleCnt="0"/>
      <dgm:spPr/>
    </dgm:pt>
    <dgm:pt modelId="{883C5BE9-BAC5-4DC9-964F-E6C0C5189882}" type="pres">
      <dgm:prSet presAssocID="{E3A51BAC-3D42-477F-954E-E5E9A79FB71D}" presName="box" presStyleLbl="node1" presStyleIdx="1" presStyleCnt="4"/>
      <dgm:spPr/>
      <dgm:t>
        <a:bodyPr/>
        <a:lstStyle/>
        <a:p>
          <a:endParaRPr lang="tr-TR"/>
        </a:p>
      </dgm:t>
    </dgm:pt>
    <dgm:pt modelId="{5DFAA8C2-004E-43DD-A29A-B6FBC35AEB6C}" type="pres">
      <dgm:prSet presAssocID="{E3A51BAC-3D42-477F-954E-E5E9A79FB71D}" presName="img" presStyleLbl="fgImgPlace1" presStyleIdx="1" presStyleCnt="4"/>
      <dgm:spPr>
        <a:blipFill rotWithShape="0">
          <a:blip xmlns:r="http://schemas.openxmlformats.org/officeDocument/2006/relationships" r:embed="rId2"/>
          <a:stretch>
            <a:fillRect/>
          </a:stretch>
        </a:blipFill>
      </dgm:spPr>
    </dgm:pt>
    <dgm:pt modelId="{382DD676-9BE9-4F28-AFC9-7F40F6B05771}" type="pres">
      <dgm:prSet presAssocID="{E3A51BAC-3D42-477F-954E-E5E9A79FB71D}" presName="text" presStyleLbl="node1" presStyleIdx="1" presStyleCnt="4">
        <dgm:presLayoutVars>
          <dgm:bulletEnabled val="1"/>
        </dgm:presLayoutVars>
      </dgm:prSet>
      <dgm:spPr/>
      <dgm:t>
        <a:bodyPr/>
        <a:lstStyle/>
        <a:p>
          <a:endParaRPr lang="tr-TR"/>
        </a:p>
      </dgm:t>
    </dgm:pt>
    <dgm:pt modelId="{1F7A9BBC-7EB0-45B0-98AC-6C59217198A9}" type="pres">
      <dgm:prSet presAssocID="{AAD99119-BAB2-4087-BD9E-F70CEAA41767}" presName="spacer" presStyleCnt="0"/>
      <dgm:spPr/>
    </dgm:pt>
    <dgm:pt modelId="{0B612443-C6BF-4B78-AA3C-464D78D52FB5}" type="pres">
      <dgm:prSet presAssocID="{5691E9A5-0F98-4A79-9EFC-FD0CA622D459}" presName="comp" presStyleCnt="0"/>
      <dgm:spPr/>
    </dgm:pt>
    <dgm:pt modelId="{0E09CE34-2202-4094-80B1-426CD43ACE07}" type="pres">
      <dgm:prSet presAssocID="{5691E9A5-0F98-4A79-9EFC-FD0CA622D459}" presName="box" presStyleLbl="node1" presStyleIdx="2" presStyleCnt="4"/>
      <dgm:spPr/>
      <dgm:t>
        <a:bodyPr/>
        <a:lstStyle/>
        <a:p>
          <a:endParaRPr lang="tr-TR"/>
        </a:p>
      </dgm:t>
    </dgm:pt>
    <dgm:pt modelId="{1F3A90F1-36CB-4677-9F4C-BB9AA86FDCF8}" type="pres">
      <dgm:prSet presAssocID="{5691E9A5-0F98-4A79-9EFC-FD0CA622D459}" presName="img" presStyleLbl="fgImgPlace1" presStyleIdx="2" presStyleCnt="4"/>
      <dgm:spPr>
        <a:blipFill rotWithShape="0">
          <a:blip xmlns:r="http://schemas.openxmlformats.org/officeDocument/2006/relationships" r:embed="rId3"/>
          <a:stretch>
            <a:fillRect/>
          </a:stretch>
        </a:blipFill>
      </dgm:spPr>
    </dgm:pt>
    <dgm:pt modelId="{018389FE-6F96-40AA-AF22-665AE903B8AE}" type="pres">
      <dgm:prSet presAssocID="{5691E9A5-0F98-4A79-9EFC-FD0CA622D459}" presName="text" presStyleLbl="node1" presStyleIdx="2" presStyleCnt="4">
        <dgm:presLayoutVars>
          <dgm:bulletEnabled val="1"/>
        </dgm:presLayoutVars>
      </dgm:prSet>
      <dgm:spPr/>
      <dgm:t>
        <a:bodyPr/>
        <a:lstStyle/>
        <a:p>
          <a:endParaRPr lang="tr-TR"/>
        </a:p>
      </dgm:t>
    </dgm:pt>
    <dgm:pt modelId="{4F0D6F54-DAD1-438B-A937-C1A7EC6FD263}" type="pres">
      <dgm:prSet presAssocID="{501272EE-8BCC-48E0-B5CB-570604A51FC5}" presName="spacer" presStyleCnt="0"/>
      <dgm:spPr/>
    </dgm:pt>
    <dgm:pt modelId="{BCF88728-4472-43BB-BADD-2AEF303CB0CB}" type="pres">
      <dgm:prSet presAssocID="{AF21F9E5-A8FC-4468-A213-7980F60633D6}" presName="comp" presStyleCnt="0"/>
      <dgm:spPr/>
    </dgm:pt>
    <dgm:pt modelId="{9294121B-6E86-4D14-869E-C610E2B67684}" type="pres">
      <dgm:prSet presAssocID="{AF21F9E5-A8FC-4468-A213-7980F60633D6}" presName="box" presStyleLbl="node1" presStyleIdx="3" presStyleCnt="4"/>
      <dgm:spPr/>
      <dgm:t>
        <a:bodyPr/>
        <a:lstStyle/>
        <a:p>
          <a:endParaRPr lang="tr-TR"/>
        </a:p>
      </dgm:t>
    </dgm:pt>
    <dgm:pt modelId="{12C71EBD-6124-4CD6-BCAF-BD31994E4C1E}" type="pres">
      <dgm:prSet presAssocID="{AF21F9E5-A8FC-4468-A213-7980F60633D6}" presName="img" presStyleLbl="fgImgPlace1" presStyleIdx="3" presStyleCnt="4"/>
      <dgm:spPr>
        <a:blipFill rotWithShape="0">
          <a:blip xmlns:r="http://schemas.openxmlformats.org/officeDocument/2006/relationships" r:embed="rId4"/>
          <a:stretch>
            <a:fillRect/>
          </a:stretch>
        </a:blipFill>
      </dgm:spPr>
    </dgm:pt>
    <dgm:pt modelId="{3153C2CB-18E4-453F-A7E0-6A1DC37AC4B9}" type="pres">
      <dgm:prSet presAssocID="{AF21F9E5-A8FC-4468-A213-7980F60633D6}" presName="text" presStyleLbl="node1" presStyleIdx="3" presStyleCnt="4">
        <dgm:presLayoutVars>
          <dgm:bulletEnabled val="1"/>
        </dgm:presLayoutVars>
      </dgm:prSet>
      <dgm:spPr/>
      <dgm:t>
        <a:bodyPr/>
        <a:lstStyle/>
        <a:p>
          <a:endParaRPr lang="tr-TR"/>
        </a:p>
      </dgm:t>
    </dgm:pt>
  </dgm:ptLst>
  <dgm:cxnLst>
    <dgm:cxn modelId="{BFD52AC7-E41B-42E6-BCEF-CC5DAA9A074A}" type="presOf" srcId="{5691E9A5-0F98-4A79-9EFC-FD0CA622D459}" destId="{0E09CE34-2202-4094-80B1-426CD43ACE07}" srcOrd="0" destOrd="0" presId="urn:microsoft.com/office/officeart/2005/8/layout/vList4#2"/>
    <dgm:cxn modelId="{685F78C9-C5EE-49F5-A906-E01CB4A755A6}" type="presOf" srcId="{5691E9A5-0F98-4A79-9EFC-FD0CA622D459}" destId="{018389FE-6F96-40AA-AF22-665AE903B8AE}" srcOrd="1" destOrd="0" presId="urn:microsoft.com/office/officeart/2005/8/layout/vList4#2"/>
    <dgm:cxn modelId="{AAB4F9C0-D1E7-4C9E-8218-A6CCEF742F3E}" type="presOf" srcId="{E3A51BAC-3D42-477F-954E-E5E9A79FB71D}" destId="{883C5BE9-BAC5-4DC9-964F-E6C0C5189882}" srcOrd="0" destOrd="0" presId="urn:microsoft.com/office/officeart/2005/8/layout/vList4#2"/>
    <dgm:cxn modelId="{D0F0E4A3-4D28-464C-BD72-679A1A6703F9}" type="presOf" srcId="{1D757A19-6558-485E-992A-79675CD2D9BA}" destId="{8071270F-0AA4-437F-8922-FDEA9010003A}" srcOrd="0" destOrd="0" presId="urn:microsoft.com/office/officeart/2005/8/layout/vList4#2"/>
    <dgm:cxn modelId="{D48382A2-957B-4587-85A0-74B1E449D558}" srcId="{2BED83E9-1886-4049-A722-D174B883A535}" destId="{AF21F9E5-A8FC-4468-A213-7980F60633D6}" srcOrd="3" destOrd="0" parTransId="{0D586D66-C157-4918-9625-5F35CCD16C35}" sibTransId="{2449C335-8912-4C8F-8F03-0B0999678B5E}"/>
    <dgm:cxn modelId="{F551B1E9-BF99-4D58-9F5B-5BD0706F65D1}" type="presOf" srcId="{AF21F9E5-A8FC-4468-A213-7980F60633D6}" destId="{9294121B-6E86-4D14-869E-C610E2B67684}" srcOrd="0" destOrd="0" presId="urn:microsoft.com/office/officeart/2005/8/layout/vList4#2"/>
    <dgm:cxn modelId="{F5849D04-A8AA-43EB-9740-FBA1513C127E}" type="presOf" srcId="{2BED83E9-1886-4049-A722-D174B883A535}" destId="{0BBAA10E-776E-4BC0-A45D-A3B369D3F229}" srcOrd="0" destOrd="0" presId="urn:microsoft.com/office/officeart/2005/8/layout/vList4#2"/>
    <dgm:cxn modelId="{4E4F1B6A-7963-4627-8D13-780A996EDE6B}" type="presOf" srcId="{E3A51BAC-3D42-477F-954E-E5E9A79FB71D}" destId="{382DD676-9BE9-4F28-AFC9-7F40F6B05771}" srcOrd="1" destOrd="0" presId="urn:microsoft.com/office/officeart/2005/8/layout/vList4#2"/>
    <dgm:cxn modelId="{379A5C38-00BE-45E4-97F9-36880B3A5D36}" type="presOf" srcId="{1D757A19-6558-485E-992A-79675CD2D9BA}" destId="{35EAEA2A-3B4E-4AB4-8813-9E4337DF4E80}" srcOrd="1" destOrd="0" presId="urn:microsoft.com/office/officeart/2005/8/layout/vList4#2"/>
    <dgm:cxn modelId="{195CFC87-7217-4159-97C5-F73787A96B44}" srcId="{2BED83E9-1886-4049-A722-D174B883A535}" destId="{E3A51BAC-3D42-477F-954E-E5E9A79FB71D}" srcOrd="1" destOrd="0" parTransId="{AD4EF886-F04D-4B32-A0DC-5E0FFC10CC11}" sibTransId="{AAD99119-BAB2-4087-BD9E-F70CEAA41767}"/>
    <dgm:cxn modelId="{221CB782-D35B-4924-A804-A69D0D6AF66F}" type="presOf" srcId="{AF21F9E5-A8FC-4468-A213-7980F60633D6}" destId="{3153C2CB-18E4-453F-A7E0-6A1DC37AC4B9}" srcOrd="1" destOrd="0" presId="urn:microsoft.com/office/officeart/2005/8/layout/vList4#2"/>
    <dgm:cxn modelId="{97870434-7FC9-415B-BF9D-F0368B4C777F}" srcId="{2BED83E9-1886-4049-A722-D174B883A535}" destId="{5691E9A5-0F98-4A79-9EFC-FD0CA622D459}" srcOrd="2" destOrd="0" parTransId="{D77D498F-349A-4CC6-BFFA-0DCED58BF9C6}" sibTransId="{501272EE-8BCC-48E0-B5CB-570604A51FC5}"/>
    <dgm:cxn modelId="{5403347A-2742-4FF4-90E4-5BF229D877B9}" srcId="{2BED83E9-1886-4049-A722-D174B883A535}" destId="{1D757A19-6558-485E-992A-79675CD2D9BA}" srcOrd="0" destOrd="0" parTransId="{8131F43A-77A1-4091-9177-759930BA598A}" sibTransId="{053F2808-7592-4603-A92A-A33610BF9F1D}"/>
    <dgm:cxn modelId="{E52E3690-AD5C-497E-B541-270A5512EC03}" type="presParOf" srcId="{0BBAA10E-776E-4BC0-A45D-A3B369D3F229}" destId="{972F262B-3F28-407D-AC3C-8438298DE41B}" srcOrd="0" destOrd="0" presId="urn:microsoft.com/office/officeart/2005/8/layout/vList4#2"/>
    <dgm:cxn modelId="{4C411D6C-B978-4ABA-A384-62DBBDD26D10}" type="presParOf" srcId="{972F262B-3F28-407D-AC3C-8438298DE41B}" destId="{8071270F-0AA4-437F-8922-FDEA9010003A}" srcOrd="0" destOrd="0" presId="urn:microsoft.com/office/officeart/2005/8/layout/vList4#2"/>
    <dgm:cxn modelId="{724111CD-0569-400D-A234-F787E65F2504}" type="presParOf" srcId="{972F262B-3F28-407D-AC3C-8438298DE41B}" destId="{310B9793-4B49-46A4-9588-CDF490C76E8D}" srcOrd="1" destOrd="0" presId="urn:microsoft.com/office/officeart/2005/8/layout/vList4#2"/>
    <dgm:cxn modelId="{F30B315A-8E3C-4984-9B3C-09012DD94E18}" type="presParOf" srcId="{972F262B-3F28-407D-AC3C-8438298DE41B}" destId="{35EAEA2A-3B4E-4AB4-8813-9E4337DF4E80}" srcOrd="2" destOrd="0" presId="urn:microsoft.com/office/officeart/2005/8/layout/vList4#2"/>
    <dgm:cxn modelId="{0BB9525E-30DF-4741-8C7C-CD39E54F8DBF}" type="presParOf" srcId="{0BBAA10E-776E-4BC0-A45D-A3B369D3F229}" destId="{AFF1B712-2A36-431D-A396-A1DFD02D2005}" srcOrd="1" destOrd="0" presId="urn:microsoft.com/office/officeart/2005/8/layout/vList4#2"/>
    <dgm:cxn modelId="{1F871F6F-4757-4A8A-8B0A-4BFE5E440912}" type="presParOf" srcId="{0BBAA10E-776E-4BC0-A45D-A3B369D3F229}" destId="{A6F52007-6F71-4267-955E-576FC972AEAB}" srcOrd="2" destOrd="0" presId="urn:microsoft.com/office/officeart/2005/8/layout/vList4#2"/>
    <dgm:cxn modelId="{7F3DC166-01D0-4985-BE00-83AF8A520597}" type="presParOf" srcId="{A6F52007-6F71-4267-955E-576FC972AEAB}" destId="{883C5BE9-BAC5-4DC9-964F-E6C0C5189882}" srcOrd="0" destOrd="0" presId="urn:microsoft.com/office/officeart/2005/8/layout/vList4#2"/>
    <dgm:cxn modelId="{03B17F85-3874-4DC8-BB2A-413297975006}" type="presParOf" srcId="{A6F52007-6F71-4267-955E-576FC972AEAB}" destId="{5DFAA8C2-004E-43DD-A29A-B6FBC35AEB6C}" srcOrd="1" destOrd="0" presId="urn:microsoft.com/office/officeart/2005/8/layout/vList4#2"/>
    <dgm:cxn modelId="{E544F113-9C6A-43C5-A70E-0715975BB35B}" type="presParOf" srcId="{A6F52007-6F71-4267-955E-576FC972AEAB}" destId="{382DD676-9BE9-4F28-AFC9-7F40F6B05771}" srcOrd="2" destOrd="0" presId="urn:microsoft.com/office/officeart/2005/8/layout/vList4#2"/>
    <dgm:cxn modelId="{5B45EBD5-0EAB-4F00-9788-C9A146E0EE2F}" type="presParOf" srcId="{0BBAA10E-776E-4BC0-A45D-A3B369D3F229}" destId="{1F7A9BBC-7EB0-45B0-98AC-6C59217198A9}" srcOrd="3" destOrd="0" presId="urn:microsoft.com/office/officeart/2005/8/layout/vList4#2"/>
    <dgm:cxn modelId="{D8AD663E-76EA-423B-89B4-2590053DF436}" type="presParOf" srcId="{0BBAA10E-776E-4BC0-A45D-A3B369D3F229}" destId="{0B612443-C6BF-4B78-AA3C-464D78D52FB5}" srcOrd="4" destOrd="0" presId="urn:microsoft.com/office/officeart/2005/8/layout/vList4#2"/>
    <dgm:cxn modelId="{DBF56EDB-6116-43A8-BD96-B0EDF14B74C7}" type="presParOf" srcId="{0B612443-C6BF-4B78-AA3C-464D78D52FB5}" destId="{0E09CE34-2202-4094-80B1-426CD43ACE07}" srcOrd="0" destOrd="0" presId="urn:microsoft.com/office/officeart/2005/8/layout/vList4#2"/>
    <dgm:cxn modelId="{1E81D87A-2D0D-4407-8187-281C596762F4}" type="presParOf" srcId="{0B612443-C6BF-4B78-AA3C-464D78D52FB5}" destId="{1F3A90F1-36CB-4677-9F4C-BB9AA86FDCF8}" srcOrd="1" destOrd="0" presId="urn:microsoft.com/office/officeart/2005/8/layout/vList4#2"/>
    <dgm:cxn modelId="{66138128-6755-4AFD-A1C1-008739013106}" type="presParOf" srcId="{0B612443-C6BF-4B78-AA3C-464D78D52FB5}" destId="{018389FE-6F96-40AA-AF22-665AE903B8AE}" srcOrd="2" destOrd="0" presId="urn:microsoft.com/office/officeart/2005/8/layout/vList4#2"/>
    <dgm:cxn modelId="{AE4320C9-28FC-4DC4-BE62-ED1A972E4C08}" type="presParOf" srcId="{0BBAA10E-776E-4BC0-A45D-A3B369D3F229}" destId="{4F0D6F54-DAD1-438B-A937-C1A7EC6FD263}" srcOrd="5" destOrd="0" presId="urn:microsoft.com/office/officeart/2005/8/layout/vList4#2"/>
    <dgm:cxn modelId="{47663886-F273-4164-9496-2B84E907162E}" type="presParOf" srcId="{0BBAA10E-776E-4BC0-A45D-A3B369D3F229}" destId="{BCF88728-4472-43BB-BADD-2AEF303CB0CB}" srcOrd="6" destOrd="0" presId="urn:microsoft.com/office/officeart/2005/8/layout/vList4#2"/>
    <dgm:cxn modelId="{D5412745-16E4-4702-BA2F-6EC71C747712}" type="presParOf" srcId="{BCF88728-4472-43BB-BADD-2AEF303CB0CB}" destId="{9294121B-6E86-4D14-869E-C610E2B67684}" srcOrd="0" destOrd="0" presId="urn:microsoft.com/office/officeart/2005/8/layout/vList4#2"/>
    <dgm:cxn modelId="{94C0140D-6BC5-45B8-BE4A-0A6F5DA211FD}" type="presParOf" srcId="{BCF88728-4472-43BB-BADD-2AEF303CB0CB}" destId="{12C71EBD-6124-4CD6-BCAF-BD31994E4C1E}" srcOrd="1" destOrd="0" presId="urn:microsoft.com/office/officeart/2005/8/layout/vList4#2"/>
    <dgm:cxn modelId="{EF5C96C7-E8CD-4093-B6E7-9A4CFEE96BD9}" type="presParOf" srcId="{BCF88728-4472-43BB-BADD-2AEF303CB0CB}" destId="{3153C2CB-18E4-453F-A7E0-6A1DC37AC4B9}" srcOrd="2" destOrd="0" presId="urn:microsoft.com/office/officeart/2005/8/layout/vList4#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71270F-0AA4-437F-8922-FDEA9010003A}">
      <dsp:nvSpPr>
        <dsp:cNvPr id="0" name=""/>
        <dsp:cNvSpPr/>
      </dsp:nvSpPr>
      <dsp:spPr>
        <a:xfrm>
          <a:off x="0" y="0"/>
          <a:ext cx="8352928" cy="137237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l" defTabSz="1200150">
            <a:lnSpc>
              <a:spcPct val="90000"/>
            </a:lnSpc>
            <a:spcBef>
              <a:spcPct val="0"/>
            </a:spcBef>
            <a:spcAft>
              <a:spcPct val="35000"/>
            </a:spcAft>
          </a:pPr>
          <a:r>
            <a:rPr lang="tr-TR" sz="2700" kern="1200" dirty="0" smtClean="0"/>
            <a:t>DOLU TANK, siyah duman ve kızıl alevle yanar. </a:t>
          </a:r>
          <a:endParaRPr lang="tr-TR" sz="2700" kern="1200" dirty="0"/>
        </a:p>
      </dsp:txBody>
      <dsp:txXfrm>
        <a:off x="1807822" y="0"/>
        <a:ext cx="6545105" cy="1372371"/>
      </dsp:txXfrm>
    </dsp:sp>
    <dsp:sp modelId="{310B9793-4B49-46A4-9588-CDF490C76E8D}">
      <dsp:nvSpPr>
        <dsp:cNvPr id="0" name=""/>
        <dsp:cNvSpPr/>
      </dsp:nvSpPr>
      <dsp:spPr>
        <a:xfrm>
          <a:off x="137237" y="137237"/>
          <a:ext cx="1670585" cy="1097896"/>
        </a:xfrm>
        <a:prstGeom prst="roundRect">
          <a:avLst>
            <a:gd name="adj" fmla="val 10000"/>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83C5BE9-BAC5-4DC9-964F-E6C0C5189882}">
      <dsp:nvSpPr>
        <dsp:cNvPr id="0" name=""/>
        <dsp:cNvSpPr/>
      </dsp:nvSpPr>
      <dsp:spPr>
        <a:xfrm>
          <a:off x="0" y="1509608"/>
          <a:ext cx="8352928" cy="137237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l" defTabSz="1200150">
            <a:lnSpc>
              <a:spcPct val="90000"/>
            </a:lnSpc>
            <a:spcBef>
              <a:spcPct val="0"/>
            </a:spcBef>
            <a:spcAft>
              <a:spcPct val="35000"/>
            </a:spcAft>
          </a:pPr>
          <a:r>
            <a:rPr lang="tr-TR" sz="2700" kern="1200" smtClean="0"/>
            <a:t>TANK BOŞALDIKÇA (yakıt seviyesi düştükçe)  duman rengi, kahverengiye, alev rengi ise sarıya dönüşür.</a:t>
          </a:r>
          <a:endParaRPr lang="tr-TR" sz="2700" kern="1200" dirty="0" smtClean="0"/>
        </a:p>
      </dsp:txBody>
      <dsp:txXfrm>
        <a:off x="1807822" y="1509608"/>
        <a:ext cx="6545105" cy="1372371"/>
      </dsp:txXfrm>
    </dsp:sp>
    <dsp:sp modelId="{5DFAA8C2-004E-43DD-A29A-B6FBC35AEB6C}">
      <dsp:nvSpPr>
        <dsp:cNvPr id="0" name=""/>
        <dsp:cNvSpPr/>
      </dsp:nvSpPr>
      <dsp:spPr>
        <a:xfrm>
          <a:off x="137237" y="1646845"/>
          <a:ext cx="1670585" cy="1097896"/>
        </a:xfrm>
        <a:prstGeom prst="roundRect">
          <a:avLst>
            <a:gd name="adj" fmla="val 10000"/>
          </a:avLst>
        </a:prstGeom>
        <a:blipFill rotWithShape="0">
          <a:blip xmlns:r="http://schemas.openxmlformats.org/officeDocument/2006/relationships" r:embed="rId2"/>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E09CE34-2202-4094-80B1-426CD43ACE07}">
      <dsp:nvSpPr>
        <dsp:cNvPr id="0" name=""/>
        <dsp:cNvSpPr/>
      </dsp:nvSpPr>
      <dsp:spPr>
        <a:xfrm>
          <a:off x="0" y="3019216"/>
          <a:ext cx="8352928" cy="137237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l" defTabSz="1200150">
            <a:lnSpc>
              <a:spcPct val="90000"/>
            </a:lnSpc>
            <a:spcBef>
              <a:spcPct val="0"/>
            </a:spcBef>
            <a:spcAft>
              <a:spcPct val="35000"/>
            </a:spcAft>
          </a:pPr>
          <a:r>
            <a:rPr lang="tr-TR" sz="2700" kern="1200" dirty="0" smtClean="0"/>
            <a:t>Tankın doluluk seviyesi daha da düştükçe patlayıcı gazlar artar; duman sarı- mor karışımında, alev ise maviye dönüşür. </a:t>
          </a:r>
        </a:p>
      </dsp:txBody>
      <dsp:txXfrm>
        <a:off x="1807822" y="3019216"/>
        <a:ext cx="6545105" cy="1372371"/>
      </dsp:txXfrm>
    </dsp:sp>
    <dsp:sp modelId="{1F3A90F1-36CB-4677-9F4C-BB9AA86FDCF8}">
      <dsp:nvSpPr>
        <dsp:cNvPr id="0" name=""/>
        <dsp:cNvSpPr/>
      </dsp:nvSpPr>
      <dsp:spPr>
        <a:xfrm>
          <a:off x="137237" y="3156453"/>
          <a:ext cx="1670585" cy="1097896"/>
        </a:xfrm>
        <a:prstGeom prst="roundRect">
          <a:avLst>
            <a:gd name="adj" fmla="val 10000"/>
          </a:avLst>
        </a:prstGeom>
        <a:blipFill rotWithShape="0">
          <a:blip xmlns:r="http://schemas.openxmlformats.org/officeDocument/2006/relationships" r:embed="rId3"/>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294121B-6E86-4D14-869E-C610E2B67684}">
      <dsp:nvSpPr>
        <dsp:cNvPr id="0" name=""/>
        <dsp:cNvSpPr/>
      </dsp:nvSpPr>
      <dsp:spPr>
        <a:xfrm>
          <a:off x="0" y="4528825"/>
          <a:ext cx="8352928" cy="137237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l" defTabSz="1200150">
            <a:lnSpc>
              <a:spcPct val="90000"/>
            </a:lnSpc>
            <a:spcBef>
              <a:spcPct val="0"/>
            </a:spcBef>
            <a:spcAft>
              <a:spcPct val="35000"/>
            </a:spcAft>
          </a:pPr>
          <a:r>
            <a:rPr lang="tr-TR" sz="2700" kern="1200" dirty="0" smtClean="0"/>
            <a:t>Mavi alev yanmakta olan tankın infilak etmekte olduğunun işaretidir.</a:t>
          </a:r>
        </a:p>
      </dsp:txBody>
      <dsp:txXfrm>
        <a:off x="1807822" y="4528825"/>
        <a:ext cx="6545105" cy="1372371"/>
      </dsp:txXfrm>
    </dsp:sp>
    <dsp:sp modelId="{12C71EBD-6124-4CD6-BCAF-BD31994E4C1E}">
      <dsp:nvSpPr>
        <dsp:cNvPr id="0" name=""/>
        <dsp:cNvSpPr/>
      </dsp:nvSpPr>
      <dsp:spPr>
        <a:xfrm>
          <a:off x="137237" y="4666062"/>
          <a:ext cx="1670585" cy="1097896"/>
        </a:xfrm>
        <a:prstGeom prst="roundRect">
          <a:avLst>
            <a:gd name="adj" fmla="val 10000"/>
          </a:avLst>
        </a:prstGeom>
        <a:blipFill rotWithShape="0">
          <a:blip xmlns:r="http://schemas.openxmlformats.org/officeDocument/2006/relationships" r:embed="rId4"/>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4#2">
  <dgm:title val=""/>
  <dgm:desc val=""/>
  <dgm:catLst>
    <dgm:cat type="list"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51.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2.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53.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54.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55.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56.png"/></Relationships>
</file>

<file path=ppt/drawings/_rels/vmlDrawing7.vml.rels><?xml version="1.0" encoding="UTF-8" standalone="yes"?>
<Relationships xmlns="http://schemas.openxmlformats.org/package/2006/relationships"><Relationship Id="rId1" Type="http://schemas.openxmlformats.org/officeDocument/2006/relationships/image" Target="../media/image57.png"/></Relationships>
</file>

<file path=ppt/drawings/_rels/vmlDrawing8.vml.rels><?xml version="1.0" encoding="UTF-8" standalone="yes"?>
<Relationships xmlns="http://schemas.openxmlformats.org/package/2006/relationships"><Relationship Id="rId1" Type="http://schemas.openxmlformats.org/officeDocument/2006/relationships/image" Target="../media/image58.png"/></Relationships>
</file>

<file path=ppt/drawings/_rels/vmlDrawing9.vml.rels><?xml version="1.0" encoding="UTF-8" standalone="yes"?>
<Relationships xmlns="http://schemas.openxmlformats.org/package/2006/relationships"><Relationship Id="rId1" Type="http://schemas.openxmlformats.org/officeDocument/2006/relationships/image" Target="../media/image59.png"/></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60.png"/></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61.png"/></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62.png"/></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63.png"/></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64.png"/></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65.png"/></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67.png"/></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68.png"/></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69.png"/></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70.png"/></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71.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A9C7DD0-1245-41DC-BC12-97C63330FAE6}" type="datetimeFigureOut">
              <a:rPr lang="tr-TR" smtClean="0"/>
              <a:pPr/>
              <a:t>20.4.2019</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04F4065-2187-46F4-8B96-8F220261841E}" type="slidenum">
              <a:rPr lang="tr-TR" smtClean="0"/>
              <a:pPr/>
              <a:t>‹#›</a:t>
            </a:fld>
            <a:endParaRPr lang="tr-TR"/>
          </a:p>
        </p:txBody>
      </p:sp>
    </p:spTree>
    <p:extLst>
      <p:ext uri="{BB962C8B-B14F-4D97-AF65-F5344CB8AC3E}">
        <p14:creationId xmlns:p14="http://schemas.microsoft.com/office/powerpoint/2010/main" val="32038673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Tree>
    <p:extLst>
      <p:ext uri="{BB962C8B-B14F-4D97-AF65-F5344CB8AC3E}">
        <p14:creationId xmlns:p14="http://schemas.microsoft.com/office/powerpoint/2010/main" val="13514609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Tree>
    <p:extLst>
      <p:ext uri="{BB962C8B-B14F-4D97-AF65-F5344CB8AC3E}">
        <p14:creationId xmlns:p14="http://schemas.microsoft.com/office/powerpoint/2010/main" val="22123583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Tree>
    <p:extLst>
      <p:ext uri="{BB962C8B-B14F-4D97-AF65-F5344CB8AC3E}">
        <p14:creationId xmlns:p14="http://schemas.microsoft.com/office/powerpoint/2010/main" val="42274750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1 Slayt Görüntüsü Yer Tutucusu"/>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5939" name="2 Not Yer Tutucusu"/>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tr-TR"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Alt Başlık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AC0479F8-4A86-4397-BD4F-CA0EE6B582A4}" type="datetime10">
              <a:rPr lang="tr-TR" smtClean="0"/>
              <a:t>17:22</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9B5D9E56-A432-4385-BBE3-44EE42913F6E}" type="slidenum">
              <a:rPr lang="tr-TR" smtClean="0"/>
              <a:pPr/>
              <a:t>‹#›</a:t>
            </a:fld>
            <a:endParaRPr lang="tr-TR"/>
          </a:p>
        </p:txBody>
      </p:sp>
    </p:spTree>
    <p:extLst>
      <p:ext uri="{BB962C8B-B14F-4D97-AF65-F5344CB8AC3E}">
        <p14:creationId xmlns:p14="http://schemas.microsoft.com/office/powerpoint/2010/main" val="12099316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40A7B21F-E104-4AD1-B3A9-10B4AC0ADB54}" type="datetime10">
              <a:rPr lang="tr-TR" smtClean="0"/>
              <a:t>17:22</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9B5D9E56-A432-4385-BBE3-44EE42913F6E}" type="slidenum">
              <a:rPr lang="tr-TR" smtClean="0"/>
              <a:pPr/>
              <a:t>‹#›</a:t>
            </a:fld>
            <a:endParaRPr lang="tr-TR"/>
          </a:p>
        </p:txBody>
      </p:sp>
    </p:spTree>
    <p:extLst>
      <p:ext uri="{BB962C8B-B14F-4D97-AF65-F5344CB8AC3E}">
        <p14:creationId xmlns:p14="http://schemas.microsoft.com/office/powerpoint/2010/main" val="32761127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Metin Yer Tutucusu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F7390AED-80AE-42F9-85C9-F7D3FBE84225}" type="datetime10">
              <a:rPr lang="tr-TR" smtClean="0"/>
              <a:t>17:22</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9B5D9E56-A432-4385-BBE3-44EE42913F6E}" type="slidenum">
              <a:rPr lang="tr-TR" smtClean="0"/>
              <a:pPr/>
              <a:t>‹#›</a:t>
            </a:fld>
            <a:endParaRPr lang="tr-TR"/>
          </a:p>
        </p:txBody>
      </p:sp>
    </p:spTree>
    <p:extLst>
      <p:ext uri="{BB962C8B-B14F-4D97-AF65-F5344CB8AC3E}">
        <p14:creationId xmlns:p14="http://schemas.microsoft.com/office/powerpoint/2010/main" val="15175694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6B277D03-8187-4965-8640-43B9EB3EA2DB}" type="datetime10">
              <a:rPr lang="tr-TR" smtClean="0"/>
              <a:t>17:22</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9B5D9E56-A432-4385-BBE3-44EE42913F6E}" type="slidenum">
              <a:rPr lang="tr-TR" smtClean="0"/>
              <a:pPr/>
              <a:t>‹#›</a:t>
            </a:fld>
            <a:endParaRPr lang="tr-TR"/>
          </a:p>
        </p:txBody>
      </p:sp>
    </p:spTree>
    <p:extLst>
      <p:ext uri="{BB962C8B-B14F-4D97-AF65-F5344CB8AC3E}">
        <p14:creationId xmlns:p14="http://schemas.microsoft.com/office/powerpoint/2010/main" val="21547374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lvl1pPr>
              <a:defRPr/>
            </a:lvl1pPr>
          </a:lstStyle>
          <a:p>
            <a:r>
              <a:rPr lang="tr-TR" smtClean="0"/>
              <a:t>Asıl başlık stili için tıklatın</a:t>
            </a:r>
            <a:endParaRPr lang="tr-TR"/>
          </a:p>
        </p:txBody>
      </p:sp>
      <p:sp>
        <p:nvSpPr>
          <p:cNvPr id="3" name="Metin Yer Tutucus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9816B2A1-F585-4DCD-9D0A-82E91368C303}" type="datetime10">
              <a:rPr lang="tr-TR" smtClean="0"/>
              <a:t>17:22</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9B5D9E56-A432-4385-BBE3-44EE42913F6E}" type="slidenum">
              <a:rPr lang="tr-TR" smtClean="0"/>
              <a:pPr/>
              <a:t>‹#›</a:t>
            </a:fld>
            <a:endParaRPr lang="tr-TR"/>
          </a:p>
        </p:txBody>
      </p:sp>
    </p:spTree>
    <p:extLst>
      <p:ext uri="{BB962C8B-B14F-4D97-AF65-F5344CB8AC3E}">
        <p14:creationId xmlns:p14="http://schemas.microsoft.com/office/powerpoint/2010/main" val="37906766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8724EBD9-FD58-468E-BA56-157652DF0D8B}" type="datetime10">
              <a:rPr lang="tr-TR" smtClean="0"/>
              <a:t>17:22</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9B5D9E56-A432-4385-BBE3-44EE42913F6E}" type="slidenum">
              <a:rPr lang="tr-TR" smtClean="0"/>
              <a:pPr/>
              <a:t>‹#›</a:t>
            </a:fld>
            <a:endParaRPr lang="tr-TR"/>
          </a:p>
        </p:txBody>
      </p:sp>
    </p:spTree>
    <p:extLst>
      <p:ext uri="{BB962C8B-B14F-4D97-AF65-F5344CB8AC3E}">
        <p14:creationId xmlns:p14="http://schemas.microsoft.com/office/powerpoint/2010/main" val="26220352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3113FEDB-8C35-42A4-9791-6B0CB90F3B20}" type="datetime10">
              <a:rPr lang="tr-TR" smtClean="0"/>
              <a:t>17:22</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9B5D9E56-A432-4385-BBE3-44EE42913F6E}" type="slidenum">
              <a:rPr lang="tr-TR" smtClean="0"/>
              <a:pPr/>
              <a:t>‹#›</a:t>
            </a:fld>
            <a:endParaRPr lang="tr-TR"/>
          </a:p>
        </p:txBody>
      </p:sp>
    </p:spTree>
    <p:extLst>
      <p:ext uri="{BB962C8B-B14F-4D97-AF65-F5344CB8AC3E}">
        <p14:creationId xmlns:p14="http://schemas.microsoft.com/office/powerpoint/2010/main" val="41476032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İçerik Yer Tutucus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16158C7E-9B75-4BDD-93B9-51AD30CCD1CF}" type="datetime10">
              <a:rPr lang="tr-TR" smtClean="0"/>
              <a:t>17:22</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9B5D9E56-A432-4385-BBE3-44EE42913F6E}" type="slidenum">
              <a:rPr lang="tr-TR" smtClean="0"/>
              <a:pPr/>
              <a:t>‹#›</a:t>
            </a:fld>
            <a:endParaRPr lang="tr-TR"/>
          </a:p>
        </p:txBody>
      </p:sp>
    </p:spTree>
    <p:extLst>
      <p:ext uri="{BB962C8B-B14F-4D97-AF65-F5344CB8AC3E}">
        <p14:creationId xmlns:p14="http://schemas.microsoft.com/office/powerpoint/2010/main" val="17536443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933DA62C-9F42-4648-9596-89A7B0C8998D}" type="datetime10">
              <a:rPr lang="tr-TR" smtClean="0"/>
              <a:t>17:22</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9B5D9E56-A432-4385-BBE3-44EE42913F6E}" type="slidenum">
              <a:rPr lang="tr-TR" smtClean="0"/>
              <a:pPr/>
              <a:t>‹#›</a:t>
            </a:fld>
            <a:endParaRPr lang="tr-TR"/>
          </a:p>
        </p:txBody>
      </p:sp>
    </p:spTree>
    <p:extLst>
      <p:ext uri="{BB962C8B-B14F-4D97-AF65-F5344CB8AC3E}">
        <p14:creationId xmlns:p14="http://schemas.microsoft.com/office/powerpoint/2010/main" val="7314757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B12EA627-D823-48C7-96D0-C989126F61CF}" type="datetime10">
              <a:rPr lang="tr-TR" smtClean="0"/>
              <a:t>17:22</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9B5D9E56-A432-4385-BBE3-44EE42913F6E}" type="slidenum">
              <a:rPr lang="tr-TR" smtClean="0"/>
              <a:pPr/>
              <a:t>‹#›</a:t>
            </a:fld>
            <a:endParaRPr lang="tr-TR"/>
          </a:p>
        </p:txBody>
      </p:sp>
    </p:spTree>
    <p:extLst>
      <p:ext uri="{BB962C8B-B14F-4D97-AF65-F5344CB8AC3E}">
        <p14:creationId xmlns:p14="http://schemas.microsoft.com/office/powerpoint/2010/main" val="20589994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549AFABA-D9DE-44FB-9FEC-BF9F4AB6D8C5}" type="datetime10">
              <a:rPr lang="tr-TR" smtClean="0"/>
              <a:t>17:22</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9B5D9E56-A432-4385-BBE3-44EE42913F6E}" type="slidenum">
              <a:rPr lang="tr-TR" smtClean="0"/>
              <a:pPr/>
              <a:t>‹#›</a:t>
            </a:fld>
            <a:endParaRPr lang="tr-TR"/>
          </a:p>
        </p:txBody>
      </p:sp>
    </p:spTree>
    <p:extLst>
      <p:ext uri="{BB962C8B-B14F-4D97-AF65-F5344CB8AC3E}">
        <p14:creationId xmlns:p14="http://schemas.microsoft.com/office/powerpoint/2010/main" val="19956640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İçerik">
    <p:spTree>
      <p:nvGrpSpPr>
        <p:cNvPr id="1" name=""/>
        <p:cNvGrpSpPr/>
        <p:nvPr/>
      </p:nvGrpSpPr>
      <p:grpSpPr>
        <a:xfrm>
          <a:off x="0" y="0"/>
          <a:ext cx="0" cy="0"/>
          <a:chOff x="0" y="0"/>
          <a:chExt cx="0" cy="0"/>
        </a:xfrm>
      </p:grpSpPr>
      <p:sp>
        <p:nvSpPr>
          <p:cNvPr id="2" name="1 İçerik Yer Tutucusu"/>
          <p:cNvSpPr>
            <a:spLocks noGrp="1"/>
          </p:cNvSpPr>
          <p:nvPr>
            <p:ph/>
          </p:nvPr>
        </p:nvSpPr>
        <p:spPr>
          <a:xfrm>
            <a:off x="685800" y="609600"/>
            <a:ext cx="7772400" cy="548640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3" name="2 Veri Yer Tutucusu"/>
          <p:cNvSpPr>
            <a:spLocks noGrp="1"/>
          </p:cNvSpPr>
          <p:nvPr>
            <p:ph type="dt" sz="half" idx="10"/>
          </p:nvPr>
        </p:nvSpPr>
        <p:spPr>
          <a:xfrm>
            <a:off x="685800" y="6248400"/>
            <a:ext cx="1941513" cy="457200"/>
          </a:xfrm>
        </p:spPr>
        <p:txBody>
          <a:bodyPr/>
          <a:lstStyle>
            <a:lvl1pPr>
              <a:defRPr smtClean="0"/>
            </a:lvl1pPr>
          </a:lstStyle>
          <a:p>
            <a:pPr>
              <a:defRPr/>
            </a:pPr>
            <a:fld id="{31F4F662-8010-4CDE-A416-AB2B0CC19919}" type="datetime10">
              <a:rPr lang="tr-TR" smtClean="0"/>
              <a:t>17:22</a:t>
            </a:fld>
            <a:endParaRPr lang="tr-TR"/>
          </a:p>
        </p:txBody>
      </p:sp>
      <p:sp>
        <p:nvSpPr>
          <p:cNvPr id="4" name="3 Slayt Numarası Yer Tutucusu"/>
          <p:cNvSpPr>
            <a:spLocks noGrp="1"/>
          </p:cNvSpPr>
          <p:nvPr>
            <p:ph type="sldNum" sz="quarter" idx="11"/>
          </p:nvPr>
        </p:nvSpPr>
        <p:spPr>
          <a:xfrm>
            <a:off x="7885113" y="6597650"/>
            <a:ext cx="573087" cy="276225"/>
          </a:xfrm>
        </p:spPr>
        <p:txBody>
          <a:bodyPr/>
          <a:lstStyle>
            <a:lvl1pPr>
              <a:defRPr/>
            </a:lvl1pPr>
          </a:lstStyle>
          <a:p>
            <a:pPr>
              <a:defRPr/>
            </a:pPr>
            <a:fld id="{499F502E-C5E4-4A4C-94B8-856AC792B961}" type="slidenum">
              <a:rPr lang="tr-TR"/>
              <a:pPr>
                <a:defRPr/>
              </a:pPr>
              <a:t>‹#›</a:t>
            </a:fld>
            <a:endParaRPr lang="tr-TR"/>
          </a:p>
        </p:txBody>
      </p:sp>
    </p:spTree>
    <p:extLst>
      <p:ext uri="{BB962C8B-B14F-4D97-AF65-F5344CB8AC3E}">
        <p14:creationId xmlns:p14="http://schemas.microsoft.com/office/powerpoint/2010/main" val="2235622598"/>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20C499-5F3E-4EA7-A8DA-92E8814FBDF4}" type="datetime10">
              <a:rPr lang="tr-TR" smtClean="0"/>
              <a:t>17:22</a:t>
            </a:fld>
            <a:endParaRPr lang="tr-TR"/>
          </a:p>
        </p:txBody>
      </p:sp>
      <p:sp>
        <p:nvSpPr>
          <p:cNvPr id="5" name="Altbilgi Yer Tutucusu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5D9E56-A432-4385-BBE3-44EE42913F6E}" type="slidenum">
              <a:rPr lang="tr-TR" smtClean="0"/>
              <a:pPr/>
              <a:t>‹#›</a:t>
            </a:fld>
            <a:endParaRPr lang="tr-TR"/>
          </a:p>
        </p:txBody>
      </p:sp>
    </p:spTree>
    <p:extLst>
      <p:ext uri="{BB962C8B-B14F-4D97-AF65-F5344CB8AC3E}">
        <p14:creationId xmlns:p14="http://schemas.microsoft.com/office/powerpoint/2010/main" val="25320879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Lst>
  <p:hf hdr="0" ft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7.gif"/></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 Id="rId4" Type="http://schemas.openxmlformats.org/officeDocument/2006/relationships/slide" Target="slide20.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 Id="rId4" Type="http://schemas.openxmlformats.org/officeDocument/2006/relationships/slide" Target="slide21.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 Id="rId4" Type="http://schemas.openxmlformats.org/officeDocument/2006/relationships/slide" Target="slide22.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 Id="rId5" Type="http://schemas.openxmlformats.org/officeDocument/2006/relationships/slide" Target="slide23.xml"/><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3" Type="http://schemas.openxmlformats.org/officeDocument/2006/relationships/slide" Target="slide25.xml"/><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7.xml"/><Relationship Id="rId5" Type="http://schemas.openxmlformats.org/officeDocument/2006/relationships/slide" Target="slide15.xml"/><Relationship Id="rId4" Type="http://schemas.openxmlformats.org/officeDocument/2006/relationships/image" Target="../media/image26.png"/></Relationships>
</file>

<file path=ppt/slides/_rels/slide35.xml.rels><?xml version="1.0" encoding="UTF-8" standalone="yes"?>
<Relationships xmlns="http://schemas.openxmlformats.org/package/2006/relationships"><Relationship Id="rId3" Type="http://schemas.openxmlformats.org/officeDocument/2006/relationships/slide" Target="slide16.xml"/><Relationship Id="rId2" Type="http://schemas.openxmlformats.org/officeDocument/2006/relationships/image" Target="../media/image27.png"/><Relationship Id="rId1" Type="http://schemas.openxmlformats.org/officeDocument/2006/relationships/slideLayout" Target="../slideLayouts/slideLayout7.xml"/><Relationship Id="rId5" Type="http://schemas.openxmlformats.org/officeDocument/2006/relationships/image" Target="../media/image29.jpeg"/><Relationship Id="rId4" Type="http://schemas.openxmlformats.org/officeDocument/2006/relationships/image" Target="../media/image28.jpeg"/></Relationships>
</file>

<file path=ppt/slides/_rels/slide36.xml.rels><?xml version="1.0" encoding="UTF-8" standalone="yes"?>
<Relationships xmlns="http://schemas.openxmlformats.org/package/2006/relationships"><Relationship Id="rId3" Type="http://schemas.openxmlformats.org/officeDocument/2006/relationships/image" Target="../media/image30.gif"/><Relationship Id="rId2" Type="http://schemas.openxmlformats.org/officeDocument/2006/relationships/slide" Target="slide17.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slide" Target="slide18.xml"/><Relationship Id="rId2" Type="http://schemas.openxmlformats.org/officeDocument/2006/relationships/image" Target="../media/image31.png"/><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3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51.png"/><Relationship Id="rId5" Type="http://schemas.openxmlformats.org/officeDocument/2006/relationships/oleObject" Target="../embeddings/oleObject1.bin"/><Relationship Id="rId4" Type="http://schemas.openxmlformats.org/officeDocument/2006/relationships/audio" Target="../media/audio2.wav"/></Relationships>
</file>

<file path=ppt/slides/_rels/slide4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image" Target="../media/image52.png"/><Relationship Id="rId5" Type="http://schemas.openxmlformats.org/officeDocument/2006/relationships/oleObject" Target="../embeddings/oleObject2.bin"/><Relationship Id="rId4" Type="http://schemas.openxmlformats.org/officeDocument/2006/relationships/audio" Target="../media/audio2.wav"/></Relationships>
</file>

<file path=ppt/slides/_rels/slide5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Layout" Target="../slideLayouts/slideLayout7.xml"/><Relationship Id="rId1" Type="http://schemas.openxmlformats.org/officeDocument/2006/relationships/vmlDrawing" Target="../drawings/vmlDrawing3.vml"/><Relationship Id="rId6" Type="http://schemas.openxmlformats.org/officeDocument/2006/relationships/image" Target="../media/image53.png"/><Relationship Id="rId5" Type="http://schemas.openxmlformats.org/officeDocument/2006/relationships/oleObject" Target="../embeddings/oleObject3.bin"/><Relationship Id="rId4" Type="http://schemas.openxmlformats.org/officeDocument/2006/relationships/audio" Target="../media/audio2.wav"/></Relationships>
</file>

<file path=ppt/slides/_rels/slide5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Layout" Target="../slideLayouts/slideLayout7.xml"/><Relationship Id="rId1" Type="http://schemas.openxmlformats.org/officeDocument/2006/relationships/vmlDrawing" Target="../drawings/vmlDrawing4.vml"/><Relationship Id="rId6" Type="http://schemas.openxmlformats.org/officeDocument/2006/relationships/image" Target="../media/image54.png"/><Relationship Id="rId5" Type="http://schemas.openxmlformats.org/officeDocument/2006/relationships/oleObject" Target="../embeddings/oleObject4.bin"/><Relationship Id="rId4" Type="http://schemas.openxmlformats.org/officeDocument/2006/relationships/audio" Target="../media/audio2.wav"/></Relationships>
</file>

<file path=ppt/slides/_rels/slide5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Layout" Target="../slideLayouts/slideLayout7.xml"/><Relationship Id="rId1" Type="http://schemas.openxmlformats.org/officeDocument/2006/relationships/vmlDrawing" Target="../drawings/vmlDrawing5.vml"/><Relationship Id="rId6" Type="http://schemas.openxmlformats.org/officeDocument/2006/relationships/image" Target="../media/image55.png"/><Relationship Id="rId5" Type="http://schemas.openxmlformats.org/officeDocument/2006/relationships/oleObject" Target="../embeddings/oleObject5.bin"/><Relationship Id="rId4" Type="http://schemas.openxmlformats.org/officeDocument/2006/relationships/audio" Target="../media/audio2.wav"/></Relationships>
</file>

<file path=ppt/slides/_rels/slide5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Layout" Target="../slideLayouts/slideLayout7.xml"/><Relationship Id="rId1" Type="http://schemas.openxmlformats.org/officeDocument/2006/relationships/vmlDrawing" Target="../drawings/vmlDrawing6.vml"/><Relationship Id="rId6" Type="http://schemas.openxmlformats.org/officeDocument/2006/relationships/image" Target="../media/image56.png"/><Relationship Id="rId5" Type="http://schemas.openxmlformats.org/officeDocument/2006/relationships/oleObject" Target="../embeddings/oleObject6.bin"/><Relationship Id="rId4" Type="http://schemas.openxmlformats.org/officeDocument/2006/relationships/audio" Target="../media/audio2.wav"/></Relationships>
</file>

<file path=ppt/slides/_rels/slide5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Layout" Target="../slideLayouts/slideLayout7.xml"/><Relationship Id="rId1" Type="http://schemas.openxmlformats.org/officeDocument/2006/relationships/vmlDrawing" Target="../drawings/vmlDrawing7.vml"/><Relationship Id="rId6" Type="http://schemas.openxmlformats.org/officeDocument/2006/relationships/image" Target="../media/image57.png"/><Relationship Id="rId5" Type="http://schemas.openxmlformats.org/officeDocument/2006/relationships/oleObject" Target="../embeddings/oleObject7.bin"/><Relationship Id="rId4" Type="http://schemas.openxmlformats.org/officeDocument/2006/relationships/audio" Target="../media/audio2.wav"/></Relationships>
</file>

<file path=ppt/slides/_rels/slide5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Layout" Target="../slideLayouts/slideLayout7.xml"/><Relationship Id="rId1" Type="http://schemas.openxmlformats.org/officeDocument/2006/relationships/vmlDrawing" Target="../drawings/vmlDrawing8.vml"/><Relationship Id="rId6" Type="http://schemas.openxmlformats.org/officeDocument/2006/relationships/image" Target="../media/image58.png"/><Relationship Id="rId5" Type="http://schemas.openxmlformats.org/officeDocument/2006/relationships/oleObject" Target="../embeddings/oleObject8.bin"/><Relationship Id="rId4" Type="http://schemas.openxmlformats.org/officeDocument/2006/relationships/audio" Target="../media/audio2.wav"/></Relationships>
</file>

<file path=ppt/slides/_rels/slide5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Layout" Target="../slideLayouts/slideLayout7.xml"/><Relationship Id="rId1" Type="http://schemas.openxmlformats.org/officeDocument/2006/relationships/vmlDrawing" Target="../drawings/vmlDrawing9.vml"/><Relationship Id="rId6" Type="http://schemas.openxmlformats.org/officeDocument/2006/relationships/image" Target="../media/image59.png"/><Relationship Id="rId5" Type="http://schemas.openxmlformats.org/officeDocument/2006/relationships/oleObject" Target="../embeddings/oleObject9.bin"/><Relationship Id="rId4" Type="http://schemas.openxmlformats.org/officeDocument/2006/relationships/audio" Target="../media/audio2.wav"/></Relationships>
</file>

<file path=ppt/slides/_rels/slide5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Layout" Target="../slideLayouts/slideLayout7.xml"/><Relationship Id="rId1" Type="http://schemas.openxmlformats.org/officeDocument/2006/relationships/vmlDrawing" Target="../drawings/vmlDrawing10.vml"/><Relationship Id="rId6" Type="http://schemas.openxmlformats.org/officeDocument/2006/relationships/image" Target="../media/image60.png"/><Relationship Id="rId5" Type="http://schemas.openxmlformats.org/officeDocument/2006/relationships/oleObject" Target="../embeddings/oleObject10.bin"/><Relationship Id="rId4" Type="http://schemas.openxmlformats.org/officeDocument/2006/relationships/audio" Target="../media/audio2.wav"/></Relationships>
</file>

<file path=ppt/slides/_rels/slide5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Layout" Target="../slideLayouts/slideLayout7.xml"/><Relationship Id="rId1" Type="http://schemas.openxmlformats.org/officeDocument/2006/relationships/vmlDrawing" Target="../drawings/vmlDrawing11.vml"/><Relationship Id="rId6" Type="http://schemas.openxmlformats.org/officeDocument/2006/relationships/image" Target="../media/image61.png"/><Relationship Id="rId5" Type="http://schemas.openxmlformats.org/officeDocument/2006/relationships/oleObject" Target="../embeddings/oleObject11.bin"/><Relationship Id="rId4" Type="http://schemas.openxmlformats.org/officeDocument/2006/relationships/audio" Target="../media/audio2.wav"/></Relationships>
</file>

<file path=ppt/slides/_rels/slide5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Layout" Target="../slideLayouts/slideLayout7.xml"/><Relationship Id="rId1" Type="http://schemas.openxmlformats.org/officeDocument/2006/relationships/vmlDrawing" Target="../drawings/vmlDrawing12.vml"/><Relationship Id="rId6" Type="http://schemas.openxmlformats.org/officeDocument/2006/relationships/image" Target="../media/image62.png"/><Relationship Id="rId5" Type="http://schemas.openxmlformats.org/officeDocument/2006/relationships/oleObject" Target="../embeddings/oleObject12.bin"/><Relationship Id="rId4" Type="http://schemas.openxmlformats.org/officeDocument/2006/relationships/audio" Target="../media/audio2.wav"/></Relationships>
</file>

<file path=ppt/slides/_rels/slide6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Layout" Target="../slideLayouts/slideLayout7.xml"/><Relationship Id="rId1" Type="http://schemas.openxmlformats.org/officeDocument/2006/relationships/vmlDrawing" Target="../drawings/vmlDrawing13.vml"/><Relationship Id="rId6" Type="http://schemas.openxmlformats.org/officeDocument/2006/relationships/image" Target="../media/image63.png"/><Relationship Id="rId5" Type="http://schemas.openxmlformats.org/officeDocument/2006/relationships/oleObject" Target="../embeddings/oleObject13.bin"/><Relationship Id="rId4" Type="http://schemas.openxmlformats.org/officeDocument/2006/relationships/audio" Target="../media/audio2.wav"/></Relationships>
</file>

<file path=ppt/slides/_rels/slide6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Layout" Target="../slideLayouts/slideLayout7.xml"/><Relationship Id="rId1" Type="http://schemas.openxmlformats.org/officeDocument/2006/relationships/vmlDrawing" Target="../drawings/vmlDrawing14.vml"/><Relationship Id="rId6" Type="http://schemas.openxmlformats.org/officeDocument/2006/relationships/image" Target="../media/image64.png"/><Relationship Id="rId5" Type="http://schemas.openxmlformats.org/officeDocument/2006/relationships/oleObject" Target="../embeddings/oleObject14.bin"/><Relationship Id="rId4" Type="http://schemas.openxmlformats.org/officeDocument/2006/relationships/audio" Target="../media/audio2.wav"/></Relationships>
</file>

<file path=ppt/slides/_rels/slide62.xml.rels><?xml version="1.0" encoding="UTF-8" standalone="yes"?>
<Relationships xmlns="http://schemas.openxmlformats.org/package/2006/relationships"><Relationship Id="rId3" Type="http://schemas.openxmlformats.org/officeDocument/2006/relationships/audio" Target="../media/audio1.wav"/><Relationship Id="rId7" Type="http://schemas.openxmlformats.org/officeDocument/2006/relationships/image" Target="../media/image66.gif"/><Relationship Id="rId2" Type="http://schemas.openxmlformats.org/officeDocument/2006/relationships/slideLayout" Target="../slideLayouts/slideLayout7.xml"/><Relationship Id="rId1" Type="http://schemas.openxmlformats.org/officeDocument/2006/relationships/vmlDrawing" Target="../drawings/vmlDrawing15.vml"/><Relationship Id="rId6" Type="http://schemas.openxmlformats.org/officeDocument/2006/relationships/image" Target="../media/image65.png"/><Relationship Id="rId5" Type="http://schemas.openxmlformats.org/officeDocument/2006/relationships/oleObject" Target="../embeddings/oleObject15.bin"/><Relationship Id="rId4" Type="http://schemas.openxmlformats.org/officeDocument/2006/relationships/audio" Target="../media/audio2.wav"/></Relationships>
</file>

<file path=ppt/slides/_rels/slide63.xml.rels><?xml version="1.0" encoding="UTF-8" standalone="yes"?>
<Relationships xmlns="http://schemas.openxmlformats.org/package/2006/relationships"><Relationship Id="rId3" Type="http://schemas.openxmlformats.org/officeDocument/2006/relationships/audio" Target="../media/audio1.wav"/><Relationship Id="rId7" Type="http://schemas.openxmlformats.org/officeDocument/2006/relationships/image" Target="../media/image66.gif"/><Relationship Id="rId2" Type="http://schemas.openxmlformats.org/officeDocument/2006/relationships/slideLayout" Target="../slideLayouts/slideLayout7.xml"/><Relationship Id="rId1" Type="http://schemas.openxmlformats.org/officeDocument/2006/relationships/vmlDrawing" Target="../drawings/vmlDrawing16.vml"/><Relationship Id="rId6" Type="http://schemas.openxmlformats.org/officeDocument/2006/relationships/image" Target="../media/image67.png"/><Relationship Id="rId5" Type="http://schemas.openxmlformats.org/officeDocument/2006/relationships/oleObject" Target="../embeddings/oleObject16.bin"/><Relationship Id="rId4" Type="http://schemas.openxmlformats.org/officeDocument/2006/relationships/audio" Target="../media/audio2.wav"/></Relationships>
</file>

<file path=ppt/slides/_rels/slide64.xml.rels><?xml version="1.0" encoding="UTF-8" standalone="yes"?>
<Relationships xmlns="http://schemas.openxmlformats.org/package/2006/relationships"><Relationship Id="rId3" Type="http://schemas.openxmlformats.org/officeDocument/2006/relationships/audio" Target="../media/audio1.wav"/><Relationship Id="rId7" Type="http://schemas.openxmlformats.org/officeDocument/2006/relationships/image" Target="../media/image66.gif"/><Relationship Id="rId2" Type="http://schemas.openxmlformats.org/officeDocument/2006/relationships/slideLayout" Target="../slideLayouts/slideLayout7.xml"/><Relationship Id="rId1" Type="http://schemas.openxmlformats.org/officeDocument/2006/relationships/vmlDrawing" Target="../drawings/vmlDrawing17.vml"/><Relationship Id="rId6" Type="http://schemas.openxmlformats.org/officeDocument/2006/relationships/image" Target="../media/image68.png"/><Relationship Id="rId5" Type="http://schemas.openxmlformats.org/officeDocument/2006/relationships/oleObject" Target="../embeddings/oleObject17.bin"/><Relationship Id="rId4" Type="http://schemas.openxmlformats.org/officeDocument/2006/relationships/audio" Target="../media/audio2.wav"/></Relationships>
</file>

<file path=ppt/slides/_rels/slide65.xml.rels><?xml version="1.0" encoding="UTF-8" standalone="yes"?>
<Relationships xmlns="http://schemas.openxmlformats.org/package/2006/relationships"><Relationship Id="rId3" Type="http://schemas.openxmlformats.org/officeDocument/2006/relationships/audio" Target="../media/audio1.wav"/><Relationship Id="rId7" Type="http://schemas.openxmlformats.org/officeDocument/2006/relationships/image" Target="../media/image66.gif"/><Relationship Id="rId2" Type="http://schemas.openxmlformats.org/officeDocument/2006/relationships/slideLayout" Target="../slideLayouts/slideLayout7.xml"/><Relationship Id="rId1" Type="http://schemas.openxmlformats.org/officeDocument/2006/relationships/vmlDrawing" Target="../drawings/vmlDrawing18.vml"/><Relationship Id="rId6" Type="http://schemas.openxmlformats.org/officeDocument/2006/relationships/image" Target="../media/image69.png"/><Relationship Id="rId5" Type="http://schemas.openxmlformats.org/officeDocument/2006/relationships/oleObject" Target="../embeddings/oleObject18.bin"/><Relationship Id="rId4" Type="http://schemas.openxmlformats.org/officeDocument/2006/relationships/audio" Target="../media/audio2.wav"/></Relationships>
</file>

<file path=ppt/slides/_rels/slide66.xml.rels><?xml version="1.0" encoding="UTF-8" standalone="yes"?>
<Relationships xmlns="http://schemas.openxmlformats.org/package/2006/relationships"><Relationship Id="rId3" Type="http://schemas.openxmlformats.org/officeDocument/2006/relationships/audio" Target="../media/audio1.wav"/><Relationship Id="rId7" Type="http://schemas.openxmlformats.org/officeDocument/2006/relationships/image" Target="../media/image66.gif"/><Relationship Id="rId2" Type="http://schemas.openxmlformats.org/officeDocument/2006/relationships/slideLayout" Target="../slideLayouts/slideLayout7.xml"/><Relationship Id="rId1" Type="http://schemas.openxmlformats.org/officeDocument/2006/relationships/vmlDrawing" Target="../drawings/vmlDrawing19.vml"/><Relationship Id="rId6" Type="http://schemas.openxmlformats.org/officeDocument/2006/relationships/image" Target="../media/image70.png"/><Relationship Id="rId5" Type="http://schemas.openxmlformats.org/officeDocument/2006/relationships/oleObject" Target="../embeddings/oleObject19.bin"/><Relationship Id="rId4" Type="http://schemas.openxmlformats.org/officeDocument/2006/relationships/audio" Target="../media/audio2.wav"/></Relationships>
</file>

<file path=ppt/slides/_rels/slide6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Layout" Target="../slideLayouts/slideLayout7.xml"/><Relationship Id="rId1" Type="http://schemas.openxmlformats.org/officeDocument/2006/relationships/vmlDrawing" Target="../drawings/vmlDrawing20.vml"/><Relationship Id="rId6" Type="http://schemas.openxmlformats.org/officeDocument/2006/relationships/image" Target="../media/image71.png"/><Relationship Id="rId5" Type="http://schemas.openxmlformats.org/officeDocument/2006/relationships/oleObject" Target="../embeddings/oleObject20.bin"/><Relationship Id="rId4" Type="http://schemas.openxmlformats.org/officeDocument/2006/relationships/audio" Target="../media/audio2.wav"/></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http://www.rasthaber.com/resimler/haberler/2943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9566" y="494675"/>
            <a:ext cx="7824868" cy="58686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374091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6"/>
          <p:cNvPicPr>
            <a:picLocks noChangeAspect="1"/>
          </p:cNvPicPr>
          <p:nvPr/>
        </p:nvPicPr>
        <p:blipFill>
          <a:blip r:embed="rId2" cstate="print"/>
          <a:stretch>
            <a:fillRect/>
          </a:stretch>
        </p:blipFill>
        <p:spPr>
          <a:xfrm>
            <a:off x="6227636" y="2641768"/>
            <a:ext cx="2836570" cy="3979216"/>
          </a:xfrm>
          <a:prstGeom prst="rect">
            <a:avLst/>
          </a:prstGeom>
        </p:spPr>
      </p:pic>
      <p:sp>
        <p:nvSpPr>
          <p:cNvPr id="2" name="TextBox 2"/>
          <p:cNvSpPr txBox="1"/>
          <p:nvPr/>
        </p:nvSpPr>
        <p:spPr>
          <a:xfrm>
            <a:off x="35496" y="1314680"/>
            <a:ext cx="8543703" cy="400110"/>
          </a:xfrm>
          <a:prstGeom prst="rect">
            <a:avLst/>
          </a:prstGeom>
          <a:solidFill>
            <a:schemeClr val="accent3">
              <a:lumMod val="40000"/>
              <a:lumOff val="60000"/>
            </a:schemeClr>
          </a:solidFill>
          <a:ln/>
        </p:spPr>
        <p:style>
          <a:lnRef idx="0">
            <a:schemeClr val="accent1"/>
          </a:lnRef>
          <a:fillRef idx="3">
            <a:schemeClr val="accent1"/>
          </a:fillRef>
          <a:effectRef idx="3">
            <a:schemeClr val="accent1"/>
          </a:effectRef>
          <a:fontRef idx="minor">
            <a:schemeClr val="lt1"/>
          </a:fontRef>
        </p:style>
        <p:txBody>
          <a:bodyPr wrap="square" lIns="0" tIns="0" rIns="0" rtlCol="0">
            <a:spAutoFit/>
          </a:bodyPr>
          <a:lstStyle/>
          <a:p>
            <a:r>
              <a:rPr lang="en-US" altLang="zh-CN" sz="2300" dirty="0" smtClean="0">
                <a:solidFill>
                  <a:schemeClr val="tx1"/>
                </a:solidFill>
                <a:latin typeface="Times New Roman"/>
              </a:rPr>
              <a:t>Yanıcı maddelerin </a:t>
            </a:r>
            <a:r>
              <a:rPr lang="en-US" altLang="zh-CN" sz="2300" dirty="0" err="1" smtClean="0">
                <a:solidFill>
                  <a:schemeClr val="tx1"/>
                </a:solidFill>
                <a:latin typeface="Times New Roman"/>
              </a:rPr>
              <a:t>oksijenle</a:t>
            </a:r>
            <a:r>
              <a:rPr lang="en-US" altLang="zh-CN" sz="2300" dirty="0" smtClean="0">
                <a:solidFill>
                  <a:schemeClr val="tx1"/>
                </a:solidFill>
                <a:latin typeface="Times New Roman"/>
              </a:rPr>
              <a:t> </a:t>
            </a:r>
            <a:r>
              <a:rPr lang="en-US" altLang="zh-CN" sz="2300" dirty="0" err="1" smtClean="0">
                <a:solidFill>
                  <a:schemeClr val="tx1"/>
                </a:solidFill>
                <a:latin typeface="Times New Roman"/>
              </a:rPr>
              <a:t>reaksiyona</a:t>
            </a:r>
            <a:r>
              <a:rPr lang="tr-TR" altLang="zh-CN" sz="2300" dirty="0" smtClean="0">
                <a:solidFill>
                  <a:schemeClr val="tx1"/>
                </a:solidFill>
                <a:latin typeface="Times New Roman"/>
              </a:rPr>
              <a:t> </a:t>
            </a:r>
            <a:r>
              <a:rPr lang="en-US" altLang="zh-CN" sz="2300" dirty="0" err="1">
                <a:solidFill>
                  <a:schemeClr val="tx1"/>
                </a:solidFill>
                <a:latin typeface="Times New Roman"/>
              </a:rPr>
              <a:t>girmesi</a:t>
            </a:r>
            <a:r>
              <a:rPr lang="en-US" altLang="zh-CN" sz="2300" dirty="0">
                <a:solidFill>
                  <a:schemeClr val="tx1"/>
                </a:solidFill>
                <a:latin typeface="Times New Roman"/>
              </a:rPr>
              <a:t> </a:t>
            </a:r>
            <a:r>
              <a:rPr lang="en-US" altLang="zh-CN" sz="2300" dirty="0" err="1">
                <a:solidFill>
                  <a:schemeClr val="tx1"/>
                </a:solidFill>
                <a:latin typeface="Times New Roman"/>
              </a:rPr>
              <a:t>olayına</a:t>
            </a:r>
            <a:r>
              <a:rPr lang="en-US" altLang="zh-CN" sz="2300" dirty="0">
                <a:solidFill>
                  <a:schemeClr val="tx1"/>
                </a:solidFill>
                <a:latin typeface="Times New Roman"/>
              </a:rPr>
              <a:t> </a:t>
            </a:r>
            <a:r>
              <a:rPr lang="en-US" altLang="zh-CN" sz="2300" b="1" u="sng" dirty="0" err="1">
                <a:solidFill>
                  <a:schemeClr val="tx1"/>
                </a:solidFill>
                <a:latin typeface="Times New Roman"/>
              </a:rPr>
              <a:t>yanma</a:t>
            </a:r>
            <a:r>
              <a:rPr lang="en-US" altLang="zh-CN" sz="2300" dirty="0">
                <a:solidFill>
                  <a:schemeClr val="tx1"/>
                </a:solidFill>
                <a:latin typeface="Times New Roman"/>
              </a:rPr>
              <a:t> </a:t>
            </a:r>
            <a:r>
              <a:rPr lang="en-US" altLang="zh-CN" sz="2300" dirty="0" err="1">
                <a:solidFill>
                  <a:schemeClr val="tx1"/>
                </a:solidFill>
                <a:latin typeface="Times New Roman"/>
              </a:rPr>
              <a:t>denir</a:t>
            </a:r>
            <a:r>
              <a:rPr lang="en-US" altLang="zh-CN" sz="2300" dirty="0" smtClean="0">
                <a:solidFill>
                  <a:schemeClr val="tx1"/>
                </a:solidFill>
                <a:latin typeface="Times New Roman"/>
              </a:rPr>
              <a:t>.</a:t>
            </a:r>
          </a:p>
        </p:txBody>
      </p:sp>
      <p:sp>
        <p:nvSpPr>
          <p:cNvPr id="4" name="TextBox 4"/>
          <p:cNvSpPr txBox="1"/>
          <p:nvPr/>
        </p:nvSpPr>
        <p:spPr>
          <a:xfrm>
            <a:off x="35497" y="2274800"/>
            <a:ext cx="6262038" cy="400110"/>
          </a:xfrm>
          <a:prstGeom prst="rect">
            <a:avLst/>
          </a:prstGeom>
          <a:solidFill>
            <a:schemeClr val="accent3">
              <a:lumMod val="40000"/>
              <a:lumOff val="60000"/>
            </a:schemeClr>
          </a:solidFill>
          <a:ln/>
        </p:spPr>
        <p:style>
          <a:lnRef idx="0">
            <a:schemeClr val="accent1"/>
          </a:lnRef>
          <a:fillRef idx="3">
            <a:schemeClr val="accent1"/>
          </a:fillRef>
          <a:effectRef idx="3">
            <a:schemeClr val="accent1"/>
          </a:effectRef>
          <a:fontRef idx="minor">
            <a:schemeClr val="lt1"/>
          </a:fontRef>
        </p:style>
        <p:txBody>
          <a:bodyPr wrap="square" lIns="0" tIns="0" rIns="0" rtlCol="0">
            <a:spAutoFit/>
          </a:bodyPr>
          <a:lstStyle/>
          <a:p>
            <a:r>
              <a:rPr lang="en-US" altLang="zh-CN" sz="2300" dirty="0" smtClean="0">
                <a:solidFill>
                  <a:schemeClr val="tx1"/>
                </a:solidFill>
                <a:latin typeface="Times New Roman"/>
              </a:rPr>
              <a:t>Yavaş yanma; alevsiz </a:t>
            </a:r>
            <a:r>
              <a:rPr lang="en-US" altLang="zh-CN" sz="2300" dirty="0" err="1" smtClean="0">
                <a:solidFill>
                  <a:schemeClr val="tx1"/>
                </a:solidFill>
                <a:latin typeface="Times New Roman"/>
              </a:rPr>
              <a:t>olarak</a:t>
            </a:r>
            <a:r>
              <a:rPr lang="en-US" altLang="zh-CN" sz="2300" dirty="0">
                <a:solidFill>
                  <a:schemeClr val="tx1"/>
                </a:solidFill>
                <a:latin typeface="Times New Roman"/>
              </a:rPr>
              <a:t>, </a:t>
            </a:r>
            <a:r>
              <a:rPr lang="en-US" altLang="zh-CN" sz="2300" dirty="0" err="1">
                <a:solidFill>
                  <a:schemeClr val="tx1"/>
                </a:solidFill>
                <a:latin typeface="Times New Roman"/>
              </a:rPr>
              <a:t>yavaş</a:t>
            </a:r>
            <a:r>
              <a:rPr lang="en-US" altLang="zh-CN" sz="2300" dirty="0">
                <a:solidFill>
                  <a:schemeClr val="tx1"/>
                </a:solidFill>
                <a:latin typeface="Times New Roman"/>
              </a:rPr>
              <a:t> </a:t>
            </a:r>
            <a:r>
              <a:rPr lang="en-US" altLang="zh-CN" sz="2300" dirty="0" err="1">
                <a:solidFill>
                  <a:schemeClr val="tx1"/>
                </a:solidFill>
                <a:latin typeface="Times New Roman"/>
              </a:rPr>
              <a:t>oksitlenmeye</a:t>
            </a:r>
            <a:r>
              <a:rPr lang="en-US" altLang="zh-CN" sz="2300" dirty="0">
                <a:solidFill>
                  <a:schemeClr val="tx1"/>
                </a:solidFill>
                <a:latin typeface="Times New Roman"/>
              </a:rPr>
              <a:t>, </a:t>
            </a:r>
            <a:endParaRPr lang="en-US" altLang="zh-CN" sz="2300" dirty="0" smtClean="0">
              <a:solidFill>
                <a:schemeClr val="tx1"/>
              </a:solidFill>
              <a:latin typeface="Times New Roman"/>
            </a:endParaRPr>
          </a:p>
        </p:txBody>
      </p:sp>
      <p:sp>
        <p:nvSpPr>
          <p:cNvPr id="14" name="TextBox 6"/>
          <p:cNvSpPr txBox="1"/>
          <p:nvPr/>
        </p:nvSpPr>
        <p:spPr>
          <a:xfrm>
            <a:off x="35497" y="3234920"/>
            <a:ext cx="6164429" cy="400110"/>
          </a:xfrm>
          <a:prstGeom prst="rect">
            <a:avLst/>
          </a:prstGeom>
          <a:solidFill>
            <a:schemeClr val="accent3">
              <a:lumMod val="40000"/>
              <a:lumOff val="60000"/>
            </a:schemeClr>
          </a:solidFill>
          <a:ln/>
        </p:spPr>
        <p:style>
          <a:lnRef idx="0">
            <a:schemeClr val="accent1"/>
          </a:lnRef>
          <a:fillRef idx="3">
            <a:schemeClr val="accent1"/>
          </a:fillRef>
          <a:effectRef idx="3">
            <a:schemeClr val="accent1"/>
          </a:effectRef>
          <a:fontRef idx="minor">
            <a:schemeClr val="lt1"/>
          </a:fontRef>
        </p:style>
        <p:txBody>
          <a:bodyPr wrap="square" lIns="0" tIns="0" rIns="0" rtlCol="0">
            <a:spAutoFit/>
          </a:bodyPr>
          <a:lstStyle/>
          <a:p>
            <a:r>
              <a:rPr lang="tr-TR" altLang="zh-CN" sz="2300" dirty="0" err="1">
                <a:solidFill>
                  <a:schemeClr val="tx1"/>
                </a:solidFill>
                <a:latin typeface="Times New Roman"/>
              </a:rPr>
              <a:t>H</a:t>
            </a:r>
            <a:r>
              <a:rPr lang="en-US" altLang="zh-CN" sz="2300" dirty="0" err="1" smtClean="0">
                <a:solidFill>
                  <a:schemeClr val="tx1"/>
                </a:solidFill>
                <a:latin typeface="Times New Roman"/>
              </a:rPr>
              <a:t>ızlı</a:t>
            </a:r>
            <a:r>
              <a:rPr lang="en-US" altLang="zh-CN" sz="2300" dirty="0" smtClean="0">
                <a:solidFill>
                  <a:schemeClr val="tx1"/>
                </a:solidFill>
                <a:latin typeface="Times New Roman"/>
              </a:rPr>
              <a:t> </a:t>
            </a:r>
            <a:r>
              <a:rPr lang="en-US" altLang="zh-CN" sz="2300" dirty="0" err="1">
                <a:solidFill>
                  <a:schemeClr val="tx1"/>
                </a:solidFill>
                <a:latin typeface="Times New Roman"/>
              </a:rPr>
              <a:t>yanma</a:t>
            </a:r>
            <a:r>
              <a:rPr lang="tr-TR" altLang="zh-CN" sz="2300" dirty="0">
                <a:solidFill>
                  <a:schemeClr val="tx1"/>
                </a:solidFill>
                <a:latin typeface="Times New Roman"/>
              </a:rPr>
              <a:t> </a:t>
            </a:r>
            <a:r>
              <a:rPr lang="en-US" altLang="zh-CN" sz="2300" dirty="0" err="1" smtClean="0">
                <a:solidFill>
                  <a:schemeClr val="tx1"/>
                </a:solidFill>
                <a:latin typeface="Times New Roman"/>
              </a:rPr>
              <a:t>alevle</a:t>
            </a:r>
            <a:r>
              <a:rPr lang="en-US" altLang="zh-CN" sz="2300" dirty="0" smtClean="0">
                <a:solidFill>
                  <a:schemeClr val="tx1"/>
                </a:solidFill>
                <a:latin typeface="Times New Roman"/>
              </a:rPr>
              <a:t> birlikte, </a:t>
            </a:r>
            <a:r>
              <a:rPr lang="en-US" altLang="zh-CN" sz="2300" dirty="0" err="1" smtClean="0">
                <a:solidFill>
                  <a:schemeClr val="tx1"/>
                </a:solidFill>
                <a:latin typeface="Times New Roman"/>
              </a:rPr>
              <a:t>hızlı</a:t>
            </a:r>
            <a:r>
              <a:rPr lang="en-US" altLang="zh-CN" sz="2300" dirty="0" smtClean="0">
                <a:solidFill>
                  <a:schemeClr val="tx1"/>
                </a:solidFill>
                <a:latin typeface="Times New Roman"/>
              </a:rPr>
              <a:t> </a:t>
            </a:r>
            <a:r>
              <a:rPr lang="en-US" altLang="zh-CN" sz="2300" dirty="0" err="1" smtClean="0">
                <a:solidFill>
                  <a:schemeClr val="tx1"/>
                </a:solidFill>
                <a:latin typeface="Times New Roman"/>
              </a:rPr>
              <a:t>oksitlenmeye</a:t>
            </a:r>
            <a:r>
              <a:rPr lang="tr-TR" altLang="zh-CN" sz="2300" dirty="0" smtClean="0">
                <a:solidFill>
                  <a:schemeClr val="tx1"/>
                </a:solidFill>
                <a:latin typeface="Times New Roman"/>
              </a:rPr>
              <a:t> </a:t>
            </a:r>
            <a:r>
              <a:rPr lang="en-US" altLang="zh-CN" sz="2300" dirty="0" err="1">
                <a:solidFill>
                  <a:schemeClr val="tx1"/>
                </a:solidFill>
                <a:latin typeface="Times New Roman"/>
              </a:rPr>
              <a:t>denir</a:t>
            </a:r>
            <a:r>
              <a:rPr lang="en-US" altLang="zh-CN" sz="2300" dirty="0">
                <a:solidFill>
                  <a:schemeClr val="tx1"/>
                </a:solidFill>
                <a:latin typeface="Times New Roman"/>
              </a:rPr>
              <a:t>.</a:t>
            </a:r>
            <a:r>
              <a:rPr lang="tr-TR" altLang="zh-CN" sz="2300" dirty="0" smtClean="0">
                <a:solidFill>
                  <a:schemeClr val="tx1"/>
                </a:solidFill>
                <a:latin typeface="Times New Roman"/>
              </a:rPr>
              <a:t> </a:t>
            </a:r>
            <a:endParaRPr lang="en-US" altLang="zh-CN" sz="2300" dirty="0" smtClean="0">
              <a:solidFill>
                <a:schemeClr val="tx1"/>
              </a:solidFill>
              <a:latin typeface="Times New Roman"/>
            </a:endParaRPr>
          </a:p>
        </p:txBody>
      </p:sp>
      <p:sp>
        <p:nvSpPr>
          <p:cNvPr id="7" name="TextBox 7"/>
          <p:cNvSpPr txBox="1"/>
          <p:nvPr/>
        </p:nvSpPr>
        <p:spPr>
          <a:xfrm>
            <a:off x="35497" y="4195040"/>
            <a:ext cx="6164429" cy="400110"/>
          </a:xfrm>
          <a:prstGeom prst="rect">
            <a:avLst/>
          </a:prstGeom>
          <a:solidFill>
            <a:schemeClr val="accent3">
              <a:lumMod val="40000"/>
              <a:lumOff val="60000"/>
            </a:schemeClr>
          </a:solidFill>
          <a:ln/>
        </p:spPr>
        <p:style>
          <a:lnRef idx="0">
            <a:schemeClr val="accent1"/>
          </a:lnRef>
          <a:fillRef idx="3">
            <a:schemeClr val="accent1"/>
          </a:fillRef>
          <a:effectRef idx="3">
            <a:schemeClr val="accent1"/>
          </a:effectRef>
          <a:fontRef idx="minor">
            <a:schemeClr val="lt1"/>
          </a:fontRef>
        </p:style>
        <p:txBody>
          <a:bodyPr wrap="square" lIns="0" tIns="0" rIns="0" rtlCol="0">
            <a:spAutoFit/>
          </a:bodyPr>
          <a:lstStyle/>
          <a:p>
            <a:r>
              <a:rPr lang="en-US" altLang="zh-CN" sz="2300" dirty="0" err="1" smtClean="0">
                <a:solidFill>
                  <a:schemeClr val="tx1"/>
                </a:solidFill>
                <a:latin typeface="Times New Roman"/>
              </a:rPr>
              <a:t>Yavaş</a:t>
            </a:r>
            <a:r>
              <a:rPr lang="en-US" altLang="zh-CN" sz="2300" dirty="0" smtClean="0">
                <a:solidFill>
                  <a:schemeClr val="tx1"/>
                </a:solidFill>
                <a:latin typeface="Times New Roman"/>
              </a:rPr>
              <a:t> yanmada az ısı </a:t>
            </a:r>
            <a:r>
              <a:rPr lang="en-US" altLang="zh-CN" sz="2300" dirty="0" err="1" smtClean="0">
                <a:solidFill>
                  <a:schemeClr val="tx1"/>
                </a:solidFill>
                <a:latin typeface="Times New Roman"/>
              </a:rPr>
              <a:t>olur</a:t>
            </a:r>
            <a:r>
              <a:rPr lang="en-US" altLang="zh-CN" sz="2300" dirty="0" smtClean="0">
                <a:solidFill>
                  <a:schemeClr val="tx1"/>
                </a:solidFill>
                <a:latin typeface="Times New Roman"/>
              </a:rPr>
              <a:t> </a:t>
            </a:r>
            <a:r>
              <a:rPr lang="en-US" altLang="zh-CN" sz="2300" dirty="0" err="1">
                <a:solidFill>
                  <a:schemeClr val="tx1"/>
                </a:solidFill>
                <a:latin typeface="Times New Roman"/>
              </a:rPr>
              <a:t>ve</a:t>
            </a:r>
            <a:r>
              <a:rPr lang="en-US" altLang="zh-CN" sz="2300" dirty="0">
                <a:solidFill>
                  <a:schemeClr val="tx1"/>
                </a:solidFill>
                <a:latin typeface="Times New Roman"/>
              </a:rPr>
              <a:t> </a:t>
            </a:r>
            <a:r>
              <a:rPr lang="en-US" altLang="zh-CN" sz="2300" dirty="0" err="1">
                <a:solidFill>
                  <a:schemeClr val="tx1"/>
                </a:solidFill>
                <a:latin typeface="Times New Roman"/>
              </a:rPr>
              <a:t>hiç</a:t>
            </a:r>
            <a:r>
              <a:rPr lang="en-US" altLang="zh-CN" sz="2300" dirty="0">
                <a:solidFill>
                  <a:schemeClr val="tx1"/>
                </a:solidFill>
                <a:latin typeface="Times New Roman"/>
              </a:rPr>
              <a:t> </a:t>
            </a:r>
            <a:r>
              <a:rPr lang="en-US" altLang="zh-CN" sz="2300" dirty="0" err="1" smtClean="0">
                <a:solidFill>
                  <a:schemeClr val="tx1"/>
                </a:solidFill>
                <a:latin typeface="Times New Roman"/>
              </a:rPr>
              <a:t>ışık</a:t>
            </a:r>
            <a:r>
              <a:rPr lang="tr-TR" altLang="zh-CN" sz="2300" dirty="0" smtClean="0">
                <a:solidFill>
                  <a:schemeClr val="tx1"/>
                </a:solidFill>
                <a:latin typeface="Times New Roman"/>
              </a:rPr>
              <a:t> </a:t>
            </a:r>
            <a:r>
              <a:rPr lang="en-US" altLang="zh-CN" sz="2300" dirty="0" err="1" smtClean="0">
                <a:solidFill>
                  <a:schemeClr val="tx1"/>
                </a:solidFill>
                <a:latin typeface="Times New Roman"/>
              </a:rPr>
              <a:t>görülmeyebilir</a:t>
            </a:r>
            <a:r>
              <a:rPr lang="tr-TR" altLang="zh-CN" sz="2300" dirty="0" smtClean="0">
                <a:solidFill>
                  <a:schemeClr val="tx1"/>
                </a:solidFill>
                <a:latin typeface="Times New Roman"/>
              </a:rPr>
              <a:t> </a:t>
            </a:r>
            <a:endParaRPr lang="en-US" altLang="zh-CN" sz="2300" dirty="0" smtClean="0">
              <a:solidFill>
                <a:schemeClr val="tx1"/>
              </a:solidFill>
              <a:latin typeface="Times New Roman"/>
            </a:endParaRPr>
          </a:p>
        </p:txBody>
      </p:sp>
      <p:sp>
        <p:nvSpPr>
          <p:cNvPr id="9" name="TextBox 9"/>
          <p:cNvSpPr txBox="1"/>
          <p:nvPr/>
        </p:nvSpPr>
        <p:spPr>
          <a:xfrm>
            <a:off x="35497" y="5155158"/>
            <a:ext cx="6164429" cy="1107996"/>
          </a:xfrm>
          <a:prstGeom prst="rect">
            <a:avLst/>
          </a:prstGeom>
          <a:solidFill>
            <a:schemeClr val="accent3">
              <a:lumMod val="40000"/>
              <a:lumOff val="60000"/>
            </a:schemeClr>
          </a:solidFill>
          <a:ln/>
        </p:spPr>
        <p:style>
          <a:lnRef idx="0">
            <a:schemeClr val="accent1"/>
          </a:lnRef>
          <a:fillRef idx="3">
            <a:schemeClr val="accent1"/>
          </a:fillRef>
          <a:effectRef idx="3">
            <a:schemeClr val="accent1"/>
          </a:effectRef>
          <a:fontRef idx="minor">
            <a:schemeClr val="lt1"/>
          </a:fontRef>
        </p:style>
        <p:txBody>
          <a:bodyPr wrap="square" lIns="0" tIns="0" rIns="0" rtlCol="0">
            <a:spAutoFit/>
          </a:bodyPr>
          <a:lstStyle/>
          <a:p>
            <a:r>
              <a:rPr lang="en-US" altLang="zh-CN" sz="2300" dirty="0" smtClean="0">
                <a:solidFill>
                  <a:schemeClr val="tx1"/>
                </a:solidFill>
                <a:latin typeface="Times New Roman"/>
              </a:rPr>
              <a:t>Hem ısı hem de ışık </a:t>
            </a:r>
            <a:r>
              <a:rPr lang="en-US" altLang="zh-CN" sz="2300" dirty="0" err="1" smtClean="0">
                <a:solidFill>
                  <a:schemeClr val="tx1"/>
                </a:solidFill>
                <a:latin typeface="Times New Roman"/>
              </a:rPr>
              <a:t>veren</a:t>
            </a:r>
            <a:r>
              <a:rPr lang="en-US" altLang="zh-CN" sz="2300" dirty="0" smtClean="0">
                <a:solidFill>
                  <a:schemeClr val="tx1"/>
                </a:solidFill>
                <a:latin typeface="Times New Roman"/>
              </a:rPr>
              <a:t> </a:t>
            </a:r>
            <a:r>
              <a:rPr lang="en-US" altLang="zh-CN" sz="2300" dirty="0" err="1" smtClean="0">
                <a:solidFill>
                  <a:schemeClr val="tx1"/>
                </a:solidFill>
                <a:latin typeface="Times New Roman"/>
              </a:rPr>
              <a:t>hızlı</a:t>
            </a:r>
            <a:r>
              <a:rPr lang="tr-TR" altLang="zh-CN" sz="2300" dirty="0" smtClean="0">
                <a:solidFill>
                  <a:schemeClr val="tx1"/>
                </a:solidFill>
                <a:latin typeface="Times New Roman"/>
              </a:rPr>
              <a:t> </a:t>
            </a:r>
            <a:r>
              <a:rPr lang="en-US" altLang="zh-CN" sz="2300" dirty="0" err="1" smtClean="0">
                <a:solidFill>
                  <a:schemeClr val="tx1"/>
                </a:solidFill>
                <a:latin typeface="Times New Roman"/>
              </a:rPr>
              <a:t>oksidasyonun</a:t>
            </a:r>
            <a:r>
              <a:rPr lang="en-US" altLang="zh-CN" sz="2300" dirty="0" smtClean="0">
                <a:solidFill>
                  <a:schemeClr val="tx1"/>
                </a:solidFill>
                <a:latin typeface="Times New Roman"/>
              </a:rPr>
              <a:t> </a:t>
            </a:r>
            <a:r>
              <a:rPr lang="en-US" altLang="zh-CN" sz="2300" dirty="0">
                <a:solidFill>
                  <a:schemeClr val="tx1"/>
                </a:solidFill>
                <a:latin typeface="Times New Roman"/>
              </a:rPr>
              <a:t>(</a:t>
            </a:r>
            <a:r>
              <a:rPr lang="en-US" altLang="zh-CN" sz="2300" dirty="0" err="1">
                <a:solidFill>
                  <a:schemeClr val="tx1"/>
                </a:solidFill>
                <a:latin typeface="Times New Roman"/>
              </a:rPr>
              <a:t>yanmanın</a:t>
            </a:r>
            <a:r>
              <a:rPr lang="en-US" altLang="zh-CN" sz="2300" dirty="0">
                <a:solidFill>
                  <a:schemeClr val="tx1"/>
                </a:solidFill>
                <a:latin typeface="Times New Roman"/>
              </a:rPr>
              <a:t>) </a:t>
            </a:r>
            <a:r>
              <a:rPr lang="en-US" altLang="zh-CN" sz="2300" dirty="0" err="1" smtClean="0">
                <a:solidFill>
                  <a:schemeClr val="tx1"/>
                </a:solidFill>
                <a:latin typeface="Times New Roman"/>
              </a:rPr>
              <a:t>kontrol</a:t>
            </a:r>
            <a:r>
              <a:rPr lang="tr-TR" altLang="zh-CN" sz="2300" dirty="0" smtClean="0">
                <a:solidFill>
                  <a:schemeClr val="tx1"/>
                </a:solidFill>
                <a:latin typeface="Times New Roman"/>
              </a:rPr>
              <a:t> </a:t>
            </a:r>
            <a:r>
              <a:rPr lang="en-US" altLang="zh-CN" sz="2300" dirty="0" err="1">
                <a:solidFill>
                  <a:schemeClr val="tx1"/>
                </a:solidFill>
                <a:latin typeface="Times New Roman"/>
              </a:rPr>
              <a:t>dışı</a:t>
            </a:r>
            <a:r>
              <a:rPr lang="en-US" altLang="zh-CN" sz="2300" dirty="0">
                <a:solidFill>
                  <a:schemeClr val="tx1"/>
                </a:solidFill>
                <a:latin typeface="Times New Roman"/>
              </a:rPr>
              <a:t> </a:t>
            </a:r>
            <a:r>
              <a:rPr lang="en-US" altLang="zh-CN" sz="2300" dirty="0" err="1">
                <a:solidFill>
                  <a:schemeClr val="tx1"/>
                </a:solidFill>
                <a:latin typeface="Times New Roman"/>
              </a:rPr>
              <a:t>sürmesi</a:t>
            </a:r>
            <a:r>
              <a:rPr lang="en-US" altLang="zh-CN" sz="2300" dirty="0">
                <a:solidFill>
                  <a:schemeClr val="tx1"/>
                </a:solidFill>
                <a:latin typeface="Times New Roman"/>
              </a:rPr>
              <a:t> </a:t>
            </a:r>
            <a:r>
              <a:rPr lang="en-US" altLang="zh-CN" sz="2300" dirty="0" err="1">
                <a:solidFill>
                  <a:schemeClr val="tx1"/>
                </a:solidFill>
                <a:latin typeface="Times New Roman"/>
              </a:rPr>
              <a:t>olayına</a:t>
            </a:r>
            <a:r>
              <a:rPr lang="en-US" altLang="zh-CN" sz="2300" dirty="0">
                <a:solidFill>
                  <a:schemeClr val="tx1"/>
                </a:solidFill>
                <a:latin typeface="Times New Roman"/>
              </a:rPr>
              <a:t> </a:t>
            </a:r>
            <a:r>
              <a:rPr lang="en-US" altLang="zh-CN" sz="2300" dirty="0" err="1">
                <a:solidFill>
                  <a:schemeClr val="tx1"/>
                </a:solidFill>
                <a:latin typeface="Times New Roman"/>
              </a:rPr>
              <a:t>ise</a:t>
            </a:r>
            <a:r>
              <a:rPr lang="en-US" altLang="zh-CN" sz="2300" dirty="0">
                <a:solidFill>
                  <a:schemeClr val="tx1"/>
                </a:solidFill>
                <a:latin typeface="Times New Roman"/>
              </a:rPr>
              <a:t> </a:t>
            </a:r>
            <a:r>
              <a:rPr lang="en-US" altLang="zh-CN" sz="2300" b="1" u="sng" dirty="0" err="1">
                <a:solidFill>
                  <a:schemeClr val="tx1"/>
                </a:solidFill>
                <a:latin typeface="Times New Roman"/>
              </a:rPr>
              <a:t>yangın</a:t>
            </a:r>
            <a:r>
              <a:rPr lang="en-US" altLang="zh-CN" sz="2300" dirty="0">
                <a:solidFill>
                  <a:schemeClr val="tx1"/>
                </a:solidFill>
                <a:latin typeface="Times New Roman"/>
              </a:rPr>
              <a:t> </a:t>
            </a:r>
            <a:r>
              <a:rPr lang="en-US" altLang="zh-CN" sz="2300" dirty="0" err="1" smtClean="0">
                <a:solidFill>
                  <a:schemeClr val="tx1"/>
                </a:solidFill>
                <a:latin typeface="Times New Roman"/>
              </a:rPr>
              <a:t>denir</a:t>
            </a:r>
            <a:r>
              <a:rPr lang="tr-TR" altLang="zh-CN" sz="2300" dirty="0" smtClean="0">
                <a:solidFill>
                  <a:schemeClr val="tx1"/>
                </a:solidFill>
                <a:latin typeface="Times New Roman"/>
              </a:rPr>
              <a:t>.</a:t>
            </a:r>
            <a:endParaRPr lang="en-US" altLang="zh-CN" sz="2300" dirty="0" smtClean="0">
              <a:solidFill>
                <a:schemeClr val="tx1"/>
              </a:solidFill>
              <a:latin typeface="Times New Roman"/>
            </a:endParaRPr>
          </a:p>
        </p:txBody>
      </p:sp>
      <p:sp>
        <p:nvSpPr>
          <p:cNvPr id="10" name="Veri Yer Tutucusu 9"/>
          <p:cNvSpPr>
            <a:spLocks noGrp="1"/>
          </p:cNvSpPr>
          <p:nvPr>
            <p:ph type="dt" sz="half" idx="10"/>
          </p:nvPr>
        </p:nvSpPr>
        <p:spPr/>
        <p:txBody>
          <a:bodyPr/>
          <a:lstStyle/>
          <a:p>
            <a:fld id="{7B46D1A6-46F7-41EE-85BE-2A2795ED3628}" type="datetime10">
              <a:rPr lang="tr-TR" smtClean="0"/>
              <a:t>17:22</a:t>
            </a:fld>
            <a:endParaRPr lang="tr-TR" dirty="0"/>
          </a:p>
        </p:txBody>
      </p:sp>
      <p:sp>
        <p:nvSpPr>
          <p:cNvPr id="11" name="TextBox 1"/>
          <p:cNvSpPr txBox="1"/>
          <p:nvPr/>
        </p:nvSpPr>
        <p:spPr>
          <a:xfrm>
            <a:off x="3714877" y="507276"/>
            <a:ext cx="3161965" cy="406573"/>
          </a:xfrm>
          <a:prstGeom prst="rect">
            <a:avLst/>
          </a:prstGeom>
          <a:noFill/>
        </p:spPr>
        <p:txBody>
          <a:bodyPr wrap="none" lIns="0" tIns="0" rIns="0" rtlCol="0">
            <a:spAutoFit/>
          </a:bodyPr>
          <a:lstStyle/>
          <a:p>
            <a:r>
              <a:rPr lang="en-US" altLang="zh-CN" sz="2700" b="1" dirty="0" smtClean="0">
                <a:solidFill>
                  <a:srgbClr val="FF0000"/>
                </a:solidFill>
                <a:latin typeface="Times New Roman"/>
              </a:rPr>
              <a:t>TEMEL KAVRAMLAR</a:t>
            </a:r>
          </a:p>
        </p:txBody>
      </p:sp>
      <p:sp>
        <p:nvSpPr>
          <p:cNvPr id="5" name="Slayt Numarası Yer Tutucusu 4"/>
          <p:cNvSpPr>
            <a:spLocks noGrp="1"/>
          </p:cNvSpPr>
          <p:nvPr>
            <p:ph type="sldNum" sz="quarter" idx="12"/>
          </p:nvPr>
        </p:nvSpPr>
        <p:spPr/>
        <p:txBody>
          <a:bodyPr/>
          <a:lstStyle/>
          <a:p>
            <a:fld id="{9B5D9E56-A432-4385-BBE3-44EE42913F6E}" type="slidenum">
              <a:rPr lang="tr-TR" smtClean="0"/>
              <a:pPr/>
              <a:t>2</a:t>
            </a:fld>
            <a:endParaRPr lang="tr-TR"/>
          </a:p>
        </p:txBody>
      </p:sp>
    </p:spTree>
    <p:extLst>
      <p:ext uri="{BB962C8B-B14F-4D97-AF65-F5344CB8AC3E}">
        <p14:creationId xmlns:p14="http://schemas.microsoft.com/office/powerpoint/2010/main" val="135874979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8"/>
          <p:cNvPicPr>
            <a:picLocks noChangeAspect="1"/>
          </p:cNvPicPr>
          <p:nvPr/>
        </p:nvPicPr>
        <p:blipFill>
          <a:blip r:embed="rId3" cstate="print"/>
          <a:stretch>
            <a:fillRect/>
          </a:stretch>
        </p:blipFill>
        <p:spPr>
          <a:xfrm>
            <a:off x="5683669" y="2354718"/>
            <a:ext cx="3208811" cy="4314642"/>
          </a:xfrm>
          <a:prstGeom prst="rect">
            <a:avLst/>
          </a:prstGeom>
        </p:spPr>
      </p:pic>
      <p:sp>
        <p:nvSpPr>
          <p:cNvPr id="2" name="TextBox 2"/>
          <p:cNvSpPr txBox="1"/>
          <p:nvPr/>
        </p:nvSpPr>
        <p:spPr>
          <a:xfrm>
            <a:off x="72008" y="1124744"/>
            <a:ext cx="8820472" cy="1154162"/>
          </a:xfrm>
          <a:prstGeom prst="rect">
            <a:avLst/>
          </a:prstGeom>
          <a:solidFill>
            <a:schemeClr val="accent3">
              <a:lumMod val="40000"/>
              <a:lumOff val="60000"/>
            </a:schemeClr>
          </a:solidFill>
          <a:ln/>
        </p:spPr>
        <p:style>
          <a:lnRef idx="0">
            <a:schemeClr val="accent1"/>
          </a:lnRef>
          <a:fillRef idx="3">
            <a:schemeClr val="accent1"/>
          </a:fillRef>
          <a:effectRef idx="3">
            <a:schemeClr val="accent1"/>
          </a:effectRef>
          <a:fontRef idx="minor">
            <a:schemeClr val="lt1"/>
          </a:fontRef>
        </p:style>
        <p:txBody>
          <a:bodyPr wrap="square" lIns="0" tIns="0" rIns="0" rtlCol="0">
            <a:spAutoFit/>
          </a:bodyPr>
          <a:lstStyle/>
          <a:p>
            <a:r>
              <a:rPr lang="en-US" altLang="zh-CN" sz="2400" dirty="0" smtClean="0">
                <a:solidFill>
                  <a:schemeClr val="tx1"/>
                </a:solidFill>
                <a:latin typeface="Times New Roman"/>
              </a:rPr>
              <a:t>Her maddenin bir tutuşma sıcaklığı vardır. </a:t>
            </a:r>
            <a:r>
              <a:rPr lang="en-US" altLang="zh-CN" sz="2400" dirty="0" err="1" smtClean="0">
                <a:solidFill>
                  <a:schemeClr val="tx1"/>
                </a:solidFill>
                <a:latin typeface="Times New Roman"/>
              </a:rPr>
              <a:t>Örneğin</a:t>
            </a:r>
            <a:r>
              <a:rPr lang="tr-TR" altLang="zh-CN" sz="2400" dirty="0" smtClean="0">
                <a:solidFill>
                  <a:schemeClr val="tx1"/>
                </a:solidFill>
                <a:latin typeface="Times New Roman"/>
              </a:rPr>
              <a:t> </a:t>
            </a:r>
            <a:r>
              <a:rPr lang="en-US" altLang="zh-CN" sz="2400" dirty="0" err="1" smtClean="0">
                <a:solidFill>
                  <a:schemeClr val="tx1"/>
                </a:solidFill>
                <a:latin typeface="Times New Roman"/>
              </a:rPr>
              <a:t>ağaç</a:t>
            </a:r>
            <a:r>
              <a:rPr lang="en-US" altLang="zh-CN" sz="2400" dirty="0" smtClean="0">
                <a:solidFill>
                  <a:schemeClr val="tx1"/>
                </a:solidFill>
                <a:latin typeface="Times New Roman"/>
              </a:rPr>
              <a:t> </a:t>
            </a:r>
            <a:r>
              <a:rPr lang="en-US" altLang="zh-CN" sz="2400" dirty="0" err="1">
                <a:solidFill>
                  <a:schemeClr val="tx1"/>
                </a:solidFill>
                <a:latin typeface="Times New Roman"/>
              </a:rPr>
              <a:t>cinsinden</a:t>
            </a:r>
            <a:r>
              <a:rPr lang="en-US" altLang="zh-CN" sz="2400" dirty="0">
                <a:solidFill>
                  <a:schemeClr val="tx1"/>
                </a:solidFill>
                <a:latin typeface="Times New Roman"/>
              </a:rPr>
              <a:t> </a:t>
            </a:r>
            <a:r>
              <a:rPr lang="en-US" altLang="zh-CN" sz="2400" dirty="0" err="1">
                <a:solidFill>
                  <a:schemeClr val="tx1"/>
                </a:solidFill>
                <a:latin typeface="Times New Roman"/>
              </a:rPr>
              <a:t>olan</a:t>
            </a:r>
            <a:r>
              <a:rPr lang="en-US" altLang="zh-CN" sz="2400" dirty="0">
                <a:solidFill>
                  <a:schemeClr val="tx1"/>
                </a:solidFill>
                <a:latin typeface="Times New Roman"/>
              </a:rPr>
              <a:t> </a:t>
            </a:r>
            <a:r>
              <a:rPr lang="en-US" altLang="zh-CN" sz="2400" dirty="0" err="1">
                <a:solidFill>
                  <a:schemeClr val="tx1"/>
                </a:solidFill>
                <a:latin typeface="Times New Roman"/>
              </a:rPr>
              <a:t>maddeler</a:t>
            </a:r>
            <a:r>
              <a:rPr lang="en-US" altLang="zh-CN" sz="2400" dirty="0">
                <a:solidFill>
                  <a:schemeClr val="tx1"/>
                </a:solidFill>
                <a:latin typeface="Times New Roman"/>
              </a:rPr>
              <a:t> </a:t>
            </a:r>
            <a:r>
              <a:rPr lang="en-US" altLang="zh-CN" sz="2400" dirty="0" err="1">
                <a:solidFill>
                  <a:schemeClr val="tx1"/>
                </a:solidFill>
                <a:latin typeface="Times New Roman"/>
              </a:rPr>
              <a:t>alev</a:t>
            </a:r>
            <a:r>
              <a:rPr lang="en-US" altLang="zh-CN" sz="2400" dirty="0">
                <a:solidFill>
                  <a:schemeClr val="tx1"/>
                </a:solidFill>
                <a:latin typeface="Times New Roman"/>
              </a:rPr>
              <a:t> </a:t>
            </a:r>
            <a:r>
              <a:rPr lang="en-US" altLang="zh-CN" sz="2400" dirty="0" err="1">
                <a:solidFill>
                  <a:schemeClr val="tx1"/>
                </a:solidFill>
                <a:latin typeface="Times New Roman"/>
              </a:rPr>
              <a:t>almaksızın</a:t>
            </a:r>
            <a:r>
              <a:rPr lang="en-US" altLang="zh-CN" sz="2400" dirty="0">
                <a:solidFill>
                  <a:schemeClr val="tx1"/>
                </a:solidFill>
                <a:latin typeface="Times New Roman"/>
              </a:rPr>
              <a:t> </a:t>
            </a:r>
            <a:r>
              <a:rPr lang="en-US" altLang="zh-CN" sz="2400" dirty="0" smtClean="0">
                <a:solidFill>
                  <a:schemeClr val="tx1"/>
                </a:solidFill>
                <a:latin typeface="Times New Roman"/>
              </a:rPr>
              <a:t>200-</a:t>
            </a:r>
            <a:r>
              <a:rPr lang="en-US" altLang="zh-CN" sz="2400" dirty="0">
                <a:solidFill>
                  <a:schemeClr val="tx1"/>
                </a:solidFill>
                <a:latin typeface="Times New Roman"/>
              </a:rPr>
              <a:t>250°C’ye </a:t>
            </a:r>
            <a:r>
              <a:rPr lang="en-US" altLang="zh-CN" sz="2400" dirty="0" err="1">
                <a:solidFill>
                  <a:schemeClr val="tx1"/>
                </a:solidFill>
                <a:latin typeface="Times New Roman"/>
              </a:rPr>
              <a:t>kadar</a:t>
            </a:r>
            <a:r>
              <a:rPr lang="en-US" altLang="zh-CN" sz="2400" dirty="0">
                <a:solidFill>
                  <a:schemeClr val="tx1"/>
                </a:solidFill>
                <a:latin typeface="Times New Roman"/>
              </a:rPr>
              <a:t> </a:t>
            </a:r>
            <a:r>
              <a:rPr lang="en-US" altLang="zh-CN" sz="2400" dirty="0" err="1">
                <a:solidFill>
                  <a:schemeClr val="tx1"/>
                </a:solidFill>
                <a:latin typeface="Times New Roman"/>
              </a:rPr>
              <a:t>ısıtılırsa</a:t>
            </a:r>
            <a:r>
              <a:rPr lang="en-US" altLang="zh-CN" sz="2400" dirty="0">
                <a:solidFill>
                  <a:schemeClr val="tx1"/>
                </a:solidFill>
                <a:latin typeface="Times New Roman"/>
              </a:rPr>
              <a:t> </a:t>
            </a:r>
            <a:r>
              <a:rPr lang="en-US" altLang="zh-CN" sz="2400" dirty="0" err="1">
                <a:solidFill>
                  <a:schemeClr val="tx1"/>
                </a:solidFill>
                <a:latin typeface="Times New Roman"/>
              </a:rPr>
              <a:t>yanıcı</a:t>
            </a:r>
            <a:r>
              <a:rPr lang="en-US" altLang="zh-CN" sz="2400" dirty="0">
                <a:solidFill>
                  <a:schemeClr val="tx1"/>
                </a:solidFill>
                <a:latin typeface="Times New Roman"/>
              </a:rPr>
              <a:t> </a:t>
            </a:r>
            <a:r>
              <a:rPr lang="en-US" altLang="zh-CN" sz="2400" dirty="0" err="1">
                <a:solidFill>
                  <a:schemeClr val="tx1"/>
                </a:solidFill>
                <a:latin typeface="Times New Roman"/>
              </a:rPr>
              <a:t>gazlar</a:t>
            </a:r>
            <a:r>
              <a:rPr lang="en-US" altLang="zh-CN" sz="2400" dirty="0">
                <a:solidFill>
                  <a:schemeClr val="tx1"/>
                </a:solidFill>
                <a:latin typeface="Times New Roman"/>
              </a:rPr>
              <a:t> </a:t>
            </a:r>
            <a:r>
              <a:rPr lang="en-US" altLang="zh-CN" sz="2400" dirty="0" err="1" smtClean="0">
                <a:solidFill>
                  <a:schemeClr val="tx1"/>
                </a:solidFill>
                <a:latin typeface="Times New Roman"/>
              </a:rPr>
              <a:t>çıkarmaya</a:t>
            </a:r>
            <a:r>
              <a:rPr lang="tr-TR" altLang="zh-CN" sz="2400" dirty="0" smtClean="0">
                <a:solidFill>
                  <a:schemeClr val="tx1"/>
                </a:solidFill>
                <a:latin typeface="Times New Roman"/>
              </a:rPr>
              <a:t> </a:t>
            </a:r>
            <a:r>
              <a:rPr lang="en-US" altLang="zh-CN" sz="2400" dirty="0" err="1" smtClean="0">
                <a:solidFill>
                  <a:schemeClr val="tx1"/>
                </a:solidFill>
                <a:latin typeface="Times New Roman"/>
              </a:rPr>
              <a:t>başlar</a:t>
            </a:r>
            <a:r>
              <a:rPr lang="en-US" altLang="zh-CN" sz="2400" dirty="0" smtClean="0">
                <a:solidFill>
                  <a:schemeClr val="tx1"/>
                </a:solidFill>
                <a:latin typeface="Times New Roman"/>
              </a:rPr>
              <a:t> </a:t>
            </a:r>
            <a:r>
              <a:rPr lang="en-US" altLang="zh-CN" sz="2400" dirty="0" err="1">
                <a:solidFill>
                  <a:schemeClr val="tx1"/>
                </a:solidFill>
                <a:latin typeface="Times New Roman"/>
              </a:rPr>
              <a:t>ve</a:t>
            </a:r>
            <a:r>
              <a:rPr lang="en-US" altLang="zh-CN" sz="2400" dirty="0">
                <a:solidFill>
                  <a:schemeClr val="tx1"/>
                </a:solidFill>
                <a:latin typeface="Times New Roman"/>
              </a:rPr>
              <a:t> </a:t>
            </a:r>
            <a:r>
              <a:rPr lang="en-US" altLang="zh-CN" sz="2400" dirty="0" err="1">
                <a:solidFill>
                  <a:schemeClr val="tx1"/>
                </a:solidFill>
                <a:latin typeface="Times New Roman"/>
              </a:rPr>
              <a:t>tutuşur</a:t>
            </a:r>
            <a:r>
              <a:rPr lang="en-US" altLang="zh-CN" sz="2400" dirty="0" smtClean="0">
                <a:solidFill>
                  <a:schemeClr val="tx1"/>
                </a:solidFill>
                <a:latin typeface="Times New Roman"/>
              </a:rPr>
              <a:t>.</a:t>
            </a:r>
            <a:r>
              <a:rPr lang="tr-TR" altLang="zh-CN" sz="2400" dirty="0" smtClean="0">
                <a:solidFill>
                  <a:schemeClr val="tx1"/>
                </a:solidFill>
                <a:latin typeface="Times New Roman"/>
              </a:rPr>
              <a:t> </a:t>
            </a:r>
            <a:endParaRPr lang="en-US" altLang="zh-CN" sz="2400" dirty="0" smtClean="0">
              <a:solidFill>
                <a:schemeClr val="tx1"/>
              </a:solidFill>
              <a:latin typeface="Times New Roman"/>
            </a:endParaRPr>
          </a:p>
        </p:txBody>
      </p:sp>
      <p:sp>
        <p:nvSpPr>
          <p:cNvPr id="6" name="TextBox 6"/>
          <p:cNvSpPr txBox="1"/>
          <p:nvPr/>
        </p:nvSpPr>
        <p:spPr>
          <a:xfrm>
            <a:off x="72008" y="3049040"/>
            <a:ext cx="5490356" cy="784830"/>
          </a:xfrm>
          <a:prstGeom prst="rect">
            <a:avLst/>
          </a:prstGeom>
          <a:solidFill>
            <a:schemeClr val="accent3">
              <a:lumMod val="40000"/>
              <a:lumOff val="60000"/>
            </a:schemeClr>
          </a:solidFill>
          <a:ln/>
        </p:spPr>
        <p:style>
          <a:lnRef idx="0">
            <a:schemeClr val="accent1"/>
          </a:lnRef>
          <a:fillRef idx="3">
            <a:schemeClr val="accent1"/>
          </a:fillRef>
          <a:effectRef idx="3">
            <a:schemeClr val="accent1"/>
          </a:effectRef>
          <a:fontRef idx="minor">
            <a:schemeClr val="lt1"/>
          </a:fontRef>
        </p:style>
        <p:txBody>
          <a:bodyPr wrap="square" lIns="0" tIns="0" rIns="0" rtlCol="0">
            <a:spAutoFit/>
          </a:bodyPr>
          <a:lstStyle/>
          <a:p>
            <a:r>
              <a:rPr lang="en-US" altLang="zh-CN" sz="2400" dirty="0" smtClean="0">
                <a:solidFill>
                  <a:schemeClr val="tx1"/>
                </a:solidFill>
                <a:latin typeface="Times New Roman"/>
              </a:rPr>
              <a:t>Bir madde kendi </a:t>
            </a:r>
            <a:r>
              <a:rPr lang="en-US" altLang="zh-CN" sz="2400" dirty="0" err="1" smtClean="0">
                <a:solidFill>
                  <a:schemeClr val="tx1"/>
                </a:solidFill>
                <a:latin typeface="Times New Roman"/>
              </a:rPr>
              <a:t>tutuşma</a:t>
            </a:r>
            <a:r>
              <a:rPr lang="en-US" altLang="zh-CN" sz="2400" dirty="0" smtClean="0">
                <a:solidFill>
                  <a:schemeClr val="tx1"/>
                </a:solidFill>
                <a:latin typeface="Times New Roman"/>
              </a:rPr>
              <a:t> </a:t>
            </a:r>
            <a:r>
              <a:rPr lang="en-US" altLang="zh-CN" sz="2400" dirty="0" err="1" smtClean="0">
                <a:solidFill>
                  <a:schemeClr val="tx1"/>
                </a:solidFill>
                <a:latin typeface="Times New Roman"/>
              </a:rPr>
              <a:t>sıcaklığına</a:t>
            </a:r>
            <a:r>
              <a:rPr lang="tr-TR" altLang="zh-CN" sz="2400" dirty="0" smtClean="0">
                <a:solidFill>
                  <a:schemeClr val="tx1"/>
                </a:solidFill>
                <a:latin typeface="Times New Roman"/>
              </a:rPr>
              <a:t> </a:t>
            </a:r>
            <a:r>
              <a:rPr lang="en-US" altLang="zh-CN" sz="2400" dirty="0" err="1">
                <a:solidFill>
                  <a:schemeClr val="tx1"/>
                </a:solidFill>
                <a:latin typeface="Times New Roman"/>
              </a:rPr>
              <a:t>kadar</a:t>
            </a:r>
            <a:r>
              <a:rPr lang="en-US" altLang="zh-CN" sz="2400" dirty="0">
                <a:solidFill>
                  <a:schemeClr val="tx1"/>
                </a:solidFill>
                <a:latin typeface="Times New Roman"/>
              </a:rPr>
              <a:t> </a:t>
            </a:r>
            <a:r>
              <a:rPr lang="en-US" altLang="zh-CN" sz="2400" dirty="0" err="1">
                <a:solidFill>
                  <a:schemeClr val="tx1"/>
                </a:solidFill>
                <a:latin typeface="Times New Roman"/>
              </a:rPr>
              <a:t>ısınır</a:t>
            </a:r>
            <a:r>
              <a:rPr lang="en-US" altLang="zh-CN" sz="2400" dirty="0">
                <a:solidFill>
                  <a:schemeClr val="tx1"/>
                </a:solidFill>
                <a:latin typeface="Times New Roman"/>
              </a:rPr>
              <a:t> </a:t>
            </a:r>
            <a:r>
              <a:rPr lang="en-US" altLang="zh-CN" sz="2400" dirty="0" err="1">
                <a:solidFill>
                  <a:schemeClr val="tx1"/>
                </a:solidFill>
                <a:latin typeface="Times New Roman"/>
              </a:rPr>
              <a:t>ya</a:t>
            </a:r>
            <a:r>
              <a:rPr lang="en-US" altLang="zh-CN" sz="2400" dirty="0">
                <a:solidFill>
                  <a:schemeClr val="tx1"/>
                </a:solidFill>
                <a:latin typeface="Times New Roman"/>
              </a:rPr>
              <a:t> da </a:t>
            </a:r>
            <a:r>
              <a:rPr lang="en-US" altLang="zh-CN" sz="2400" dirty="0" err="1">
                <a:solidFill>
                  <a:schemeClr val="tx1"/>
                </a:solidFill>
                <a:latin typeface="Times New Roman"/>
              </a:rPr>
              <a:t>ısıtılırsa</a:t>
            </a:r>
            <a:r>
              <a:rPr lang="en-US" altLang="zh-CN" sz="2400" dirty="0">
                <a:solidFill>
                  <a:schemeClr val="tx1"/>
                </a:solidFill>
                <a:latin typeface="Times New Roman"/>
              </a:rPr>
              <a:t> </a:t>
            </a:r>
            <a:r>
              <a:rPr lang="en-US" altLang="zh-CN" sz="2400" dirty="0" err="1">
                <a:solidFill>
                  <a:schemeClr val="tx1"/>
                </a:solidFill>
                <a:latin typeface="Times New Roman"/>
              </a:rPr>
              <a:t>yanar</a:t>
            </a:r>
            <a:r>
              <a:rPr lang="en-US" altLang="zh-CN" sz="2400" dirty="0" smtClean="0">
                <a:solidFill>
                  <a:schemeClr val="tx1"/>
                </a:solidFill>
                <a:latin typeface="Times New Roman"/>
              </a:rPr>
              <a:t>.</a:t>
            </a:r>
          </a:p>
        </p:txBody>
      </p:sp>
      <p:sp>
        <p:nvSpPr>
          <p:cNvPr id="11" name="TextBox 2"/>
          <p:cNvSpPr txBox="1"/>
          <p:nvPr/>
        </p:nvSpPr>
        <p:spPr>
          <a:xfrm>
            <a:off x="72008" y="4604004"/>
            <a:ext cx="5611661" cy="784830"/>
          </a:xfrm>
          <a:prstGeom prst="rect">
            <a:avLst/>
          </a:prstGeom>
          <a:solidFill>
            <a:schemeClr val="accent3">
              <a:lumMod val="40000"/>
              <a:lumOff val="60000"/>
            </a:schemeClr>
          </a:solidFill>
          <a:ln/>
        </p:spPr>
        <p:style>
          <a:lnRef idx="0">
            <a:schemeClr val="accent1"/>
          </a:lnRef>
          <a:fillRef idx="3">
            <a:schemeClr val="accent1"/>
          </a:fillRef>
          <a:effectRef idx="3">
            <a:schemeClr val="accent1"/>
          </a:effectRef>
          <a:fontRef idx="minor">
            <a:schemeClr val="lt1"/>
          </a:fontRef>
        </p:style>
        <p:txBody>
          <a:bodyPr wrap="square" lIns="0" tIns="0" rIns="0" rtlCol="0">
            <a:spAutoFit/>
          </a:bodyPr>
          <a:lstStyle/>
          <a:p>
            <a:r>
              <a:rPr lang="en-US" altLang="zh-CN" sz="2400" dirty="0" smtClean="0">
                <a:solidFill>
                  <a:schemeClr val="tx1"/>
                </a:solidFill>
                <a:latin typeface="Times New Roman"/>
              </a:rPr>
              <a:t>Yanıcı maddelerin </a:t>
            </a:r>
            <a:r>
              <a:rPr lang="en-US" altLang="zh-CN" sz="2400" dirty="0" err="1" smtClean="0">
                <a:solidFill>
                  <a:schemeClr val="tx1"/>
                </a:solidFill>
                <a:latin typeface="Times New Roman"/>
              </a:rPr>
              <a:t>tutuşma</a:t>
            </a:r>
            <a:r>
              <a:rPr lang="en-US" altLang="zh-CN" sz="2400" dirty="0" smtClean="0">
                <a:solidFill>
                  <a:schemeClr val="tx1"/>
                </a:solidFill>
                <a:latin typeface="Times New Roman"/>
              </a:rPr>
              <a:t> </a:t>
            </a:r>
            <a:r>
              <a:rPr lang="en-US" altLang="zh-CN" sz="2400" dirty="0" err="1" smtClean="0">
                <a:solidFill>
                  <a:schemeClr val="tx1"/>
                </a:solidFill>
                <a:latin typeface="Times New Roman"/>
              </a:rPr>
              <a:t>sıcaklığına</a:t>
            </a:r>
            <a:r>
              <a:rPr lang="tr-TR" altLang="zh-CN" sz="2400" dirty="0" smtClean="0">
                <a:solidFill>
                  <a:schemeClr val="tx1"/>
                </a:solidFill>
                <a:latin typeface="Times New Roman"/>
              </a:rPr>
              <a:t> </a:t>
            </a:r>
            <a:r>
              <a:rPr lang="en-US" altLang="zh-CN" sz="2400" dirty="0" err="1">
                <a:solidFill>
                  <a:schemeClr val="tx1"/>
                </a:solidFill>
                <a:latin typeface="Times New Roman"/>
              </a:rPr>
              <a:t>kadar</a:t>
            </a:r>
            <a:r>
              <a:rPr lang="en-US" altLang="zh-CN" sz="2400" dirty="0">
                <a:solidFill>
                  <a:schemeClr val="tx1"/>
                </a:solidFill>
                <a:latin typeface="Times New Roman"/>
              </a:rPr>
              <a:t> </a:t>
            </a:r>
            <a:r>
              <a:rPr lang="en-US" altLang="zh-CN" sz="2400" dirty="0" err="1">
                <a:solidFill>
                  <a:schemeClr val="tx1"/>
                </a:solidFill>
                <a:latin typeface="Times New Roman"/>
              </a:rPr>
              <a:t>ısıtılmamasına</a:t>
            </a:r>
            <a:r>
              <a:rPr lang="en-US" altLang="zh-CN" sz="2400" dirty="0">
                <a:solidFill>
                  <a:schemeClr val="tx1"/>
                </a:solidFill>
                <a:latin typeface="Times New Roman"/>
              </a:rPr>
              <a:t> </a:t>
            </a:r>
            <a:r>
              <a:rPr lang="en-US" altLang="zh-CN" sz="2400" dirty="0" err="1">
                <a:solidFill>
                  <a:schemeClr val="tx1"/>
                </a:solidFill>
                <a:latin typeface="Times New Roman"/>
              </a:rPr>
              <a:t>dikkat</a:t>
            </a:r>
            <a:r>
              <a:rPr lang="en-US" altLang="zh-CN" sz="2400" dirty="0">
                <a:solidFill>
                  <a:schemeClr val="tx1"/>
                </a:solidFill>
                <a:latin typeface="Times New Roman"/>
              </a:rPr>
              <a:t> </a:t>
            </a:r>
            <a:r>
              <a:rPr lang="en-US" altLang="zh-CN" sz="2400" dirty="0" err="1">
                <a:solidFill>
                  <a:schemeClr val="tx1"/>
                </a:solidFill>
                <a:latin typeface="Times New Roman"/>
              </a:rPr>
              <a:t>edilmelidir</a:t>
            </a:r>
            <a:r>
              <a:rPr lang="en-US" altLang="zh-CN" sz="2400" dirty="0" smtClean="0">
                <a:solidFill>
                  <a:schemeClr val="tx1"/>
                </a:solidFill>
                <a:latin typeface="Times New Roman"/>
              </a:rPr>
              <a:t>.</a:t>
            </a:r>
          </a:p>
        </p:txBody>
      </p:sp>
      <p:sp>
        <p:nvSpPr>
          <p:cNvPr id="7" name="Veri Yer Tutucusu 6"/>
          <p:cNvSpPr>
            <a:spLocks noGrp="1"/>
          </p:cNvSpPr>
          <p:nvPr>
            <p:ph type="dt" sz="half" idx="10"/>
          </p:nvPr>
        </p:nvSpPr>
        <p:spPr/>
        <p:txBody>
          <a:bodyPr/>
          <a:lstStyle/>
          <a:p>
            <a:fld id="{8EDF1942-84B0-4A72-A0FE-E4AB9FA72521}" type="datetime10">
              <a:rPr lang="tr-TR" smtClean="0"/>
              <a:t>17:22</a:t>
            </a:fld>
            <a:endParaRPr lang="tr-TR"/>
          </a:p>
        </p:txBody>
      </p:sp>
      <p:sp>
        <p:nvSpPr>
          <p:cNvPr id="9" name="TextBox 1"/>
          <p:cNvSpPr txBox="1"/>
          <p:nvPr/>
        </p:nvSpPr>
        <p:spPr>
          <a:xfrm>
            <a:off x="3714877" y="507276"/>
            <a:ext cx="3161965" cy="406573"/>
          </a:xfrm>
          <a:prstGeom prst="rect">
            <a:avLst/>
          </a:prstGeom>
          <a:noFill/>
        </p:spPr>
        <p:txBody>
          <a:bodyPr wrap="none" lIns="0" tIns="0" rIns="0" rtlCol="0">
            <a:spAutoFit/>
          </a:bodyPr>
          <a:lstStyle/>
          <a:p>
            <a:r>
              <a:rPr lang="en-US" altLang="zh-CN" sz="2700" b="1" dirty="0" smtClean="0">
                <a:solidFill>
                  <a:srgbClr val="FF0000"/>
                </a:solidFill>
                <a:latin typeface="Times New Roman"/>
              </a:rPr>
              <a:t>TEMEL KAVRAMLAR</a:t>
            </a:r>
          </a:p>
        </p:txBody>
      </p:sp>
      <p:sp>
        <p:nvSpPr>
          <p:cNvPr id="4" name="Slayt Numarası Yer Tutucusu 3"/>
          <p:cNvSpPr>
            <a:spLocks noGrp="1"/>
          </p:cNvSpPr>
          <p:nvPr>
            <p:ph type="sldNum" sz="quarter" idx="12"/>
          </p:nvPr>
        </p:nvSpPr>
        <p:spPr/>
        <p:txBody>
          <a:bodyPr/>
          <a:lstStyle/>
          <a:p>
            <a:fld id="{9B5D9E56-A432-4385-BBE3-44EE42913F6E}" type="slidenum">
              <a:rPr lang="tr-TR" smtClean="0"/>
              <a:pPr/>
              <a:t>3</a:t>
            </a:fld>
            <a:endParaRPr lang="tr-TR"/>
          </a:p>
        </p:txBody>
      </p:sp>
    </p:spTree>
    <p:extLst>
      <p:ext uri="{BB962C8B-B14F-4D97-AF65-F5344CB8AC3E}">
        <p14:creationId xmlns:p14="http://schemas.microsoft.com/office/powerpoint/2010/main" val="246110490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 10"/>
          <p:cNvPicPr>
            <a:picLocks noChangeAspect="1"/>
          </p:cNvPicPr>
          <p:nvPr/>
        </p:nvPicPr>
        <p:blipFill>
          <a:blip r:embed="rId2" cstate="print"/>
          <a:stretch>
            <a:fillRect/>
          </a:stretch>
        </p:blipFill>
        <p:spPr>
          <a:xfrm>
            <a:off x="3689604" y="2432902"/>
            <a:ext cx="1764792" cy="1609344"/>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4" name="TextBox 4"/>
          <p:cNvSpPr txBox="1"/>
          <p:nvPr/>
        </p:nvSpPr>
        <p:spPr>
          <a:xfrm>
            <a:off x="251521" y="1253505"/>
            <a:ext cx="8784976" cy="784830"/>
          </a:xfrm>
          <a:prstGeom prst="rect">
            <a:avLst/>
          </a:prstGeom>
          <a:solidFill>
            <a:schemeClr val="accent2">
              <a:lumMod val="20000"/>
              <a:lumOff val="80000"/>
            </a:schemeClr>
          </a:solidFill>
        </p:spPr>
        <p:txBody>
          <a:bodyPr wrap="square" lIns="0" tIns="0" rIns="0" rtlCol="0">
            <a:spAutoFit/>
          </a:bodyPr>
          <a:lstStyle/>
          <a:p>
            <a:r>
              <a:rPr lang="en-US" altLang="zh-CN" sz="2400" dirty="0" smtClean="0">
                <a:latin typeface="Times New Roman"/>
              </a:rPr>
              <a:t>Bu nedenle ateşleme </a:t>
            </a:r>
            <a:r>
              <a:rPr lang="en-US" altLang="zh-CN" sz="2400" dirty="0" err="1" smtClean="0">
                <a:latin typeface="Times New Roman"/>
              </a:rPr>
              <a:t>kaynaklarının</a:t>
            </a:r>
            <a:r>
              <a:rPr lang="en-US" altLang="zh-CN" sz="2400" dirty="0" smtClean="0">
                <a:latin typeface="Times New Roman"/>
              </a:rPr>
              <a:t> </a:t>
            </a:r>
            <a:r>
              <a:rPr lang="en-US" altLang="zh-CN" sz="2400" dirty="0" err="1" smtClean="0">
                <a:latin typeface="Times New Roman"/>
              </a:rPr>
              <a:t>sürekli</a:t>
            </a:r>
            <a:r>
              <a:rPr lang="tr-TR" altLang="zh-CN" sz="2400" dirty="0" smtClean="0">
                <a:latin typeface="Times New Roman"/>
              </a:rPr>
              <a:t> </a:t>
            </a:r>
            <a:r>
              <a:rPr lang="en-US" altLang="zh-CN" sz="2400" dirty="0" err="1">
                <a:latin typeface="Times New Roman"/>
              </a:rPr>
              <a:t>denetim</a:t>
            </a:r>
            <a:r>
              <a:rPr lang="en-US" altLang="zh-CN" sz="2400" dirty="0">
                <a:latin typeface="Times New Roman"/>
              </a:rPr>
              <a:t> </a:t>
            </a:r>
            <a:r>
              <a:rPr lang="en-US" altLang="zh-CN" sz="2400" dirty="0" err="1">
                <a:latin typeface="Times New Roman"/>
              </a:rPr>
              <a:t>altında</a:t>
            </a:r>
            <a:r>
              <a:rPr lang="en-US" altLang="zh-CN" sz="2400" dirty="0">
                <a:latin typeface="Times New Roman"/>
              </a:rPr>
              <a:t> </a:t>
            </a:r>
            <a:r>
              <a:rPr lang="en-US" altLang="zh-CN" sz="2400" dirty="0" err="1">
                <a:latin typeface="Times New Roman"/>
              </a:rPr>
              <a:t>tutulması</a:t>
            </a:r>
            <a:r>
              <a:rPr lang="en-US" altLang="zh-CN" sz="2400" dirty="0">
                <a:latin typeface="Times New Roman"/>
              </a:rPr>
              <a:t> </a:t>
            </a:r>
            <a:r>
              <a:rPr lang="en-US" altLang="zh-CN" sz="2400" dirty="0" err="1">
                <a:latin typeface="Times New Roman"/>
              </a:rPr>
              <a:t>ile</a:t>
            </a:r>
            <a:r>
              <a:rPr lang="en-US" altLang="zh-CN" sz="2400" dirty="0">
                <a:latin typeface="Times New Roman"/>
              </a:rPr>
              <a:t> </a:t>
            </a:r>
            <a:r>
              <a:rPr lang="en-US" altLang="zh-CN" sz="2400" dirty="0" err="1">
                <a:latin typeface="Times New Roman"/>
              </a:rPr>
              <a:t>yanma</a:t>
            </a:r>
            <a:r>
              <a:rPr lang="en-US" altLang="zh-CN" sz="2400" dirty="0">
                <a:latin typeface="Times New Roman"/>
              </a:rPr>
              <a:t> </a:t>
            </a:r>
            <a:r>
              <a:rPr lang="en-US" altLang="zh-CN" sz="2400" dirty="0" err="1" smtClean="0">
                <a:latin typeface="Times New Roman"/>
              </a:rPr>
              <a:t>olayı</a:t>
            </a:r>
            <a:r>
              <a:rPr lang="en-US" altLang="zh-CN" sz="2400" dirty="0" smtClean="0">
                <a:latin typeface="Times New Roman"/>
              </a:rPr>
              <a:t>,</a:t>
            </a:r>
            <a:r>
              <a:rPr lang="tr-TR" altLang="zh-CN" sz="2400" dirty="0" smtClean="0">
                <a:latin typeface="Times New Roman"/>
              </a:rPr>
              <a:t> </a:t>
            </a:r>
            <a:r>
              <a:rPr lang="en-US" altLang="zh-CN" sz="2400" dirty="0" err="1" smtClean="0">
                <a:latin typeface="Times New Roman"/>
              </a:rPr>
              <a:t>dolayısıyla</a:t>
            </a:r>
            <a:r>
              <a:rPr lang="en-US" altLang="zh-CN" sz="2400" dirty="0" smtClean="0">
                <a:latin typeface="Times New Roman"/>
              </a:rPr>
              <a:t> </a:t>
            </a:r>
            <a:r>
              <a:rPr lang="en-US" altLang="zh-CN" sz="2400" dirty="0" err="1">
                <a:latin typeface="Times New Roman"/>
              </a:rPr>
              <a:t>yangınlarda</a:t>
            </a:r>
            <a:r>
              <a:rPr lang="en-US" altLang="zh-CN" sz="2400" dirty="0">
                <a:latin typeface="Times New Roman"/>
              </a:rPr>
              <a:t> </a:t>
            </a:r>
            <a:r>
              <a:rPr lang="en-US" altLang="zh-CN" sz="2400" dirty="0" err="1">
                <a:latin typeface="Times New Roman"/>
              </a:rPr>
              <a:t>önlenmiş</a:t>
            </a:r>
            <a:r>
              <a:rPr lang="en-US" altLang="zh-CN" sz="2400" dirty="0">
                <a:latin typeface="Times New Roman"/>
              </a:rPr>
              <a:t> </a:t>
            </a:r>
            <a:r>
              <a:rPr lang="en-US" altLang="zh-CN" sz="2400" dirty="0" err="1">
                <a:latin typeface="Times New Roman"/>
              </a:rPr>
              <a:t>olur</a:t>
            </a:r>
            <a:r>
              <a:rPr lang="en-US" altLang="zh-CN" sz="2400" dirty="0" smtClean="0">
                <a:latin typeface="Times New Roman"/>
              </a:rPr>
              <a:t>.</a:t>
            </a:r>
          </a:p>
        </p:txBody>
      </p:sp>
      <p:sp>
        <p:nvSpPr>
          <p:cNvPr id="7" name="TextBox 7"/>
          <p:cNvSpPr txBox="1"/>
          <p:nvPr/>
        </p:nvSpPr>
        <p:spPr>
          <a:xfrm>
            <a:off x="251521" y="4435078"/>
            <a:ext cx="8784976" cy="1154162"/>
          </a:xfrm>
          <a:prstGeom prst="rect">
            <a:avLst/>
          </a:prstGeom>
          <a:solidFill>
            <a:schemeClr val="accent2">
              <a:lumMod val="20000"/>
              <a:lumOff val="80000"/>
            </a:schemeClr>
          </a:solidFill>
        </p:spPr>
        <p:txBody>
          <a:bodyPr wrap="square" lIns="0" tIns="0" rIns="0" rtlCol="0">
            <a:spAutoFit/>
          </a:bodyPr>
          <a:lstStyle/>
          <a:p>
            <a:r>
              <a:rPr lang="en-US" altLang="zh-CN" sz="2400" dirty="0" smtClean="0">
                <a:latin typeface="Times New Roman"/>
              </a:rPr>
              <a:t>Buharlaşma derecesi düşük olan </a:t>
            </a:r>
            <a:r>
              <a:rPr lang="en-US" altLang="zh-CN" sz="2400" dirty="0" err="1" smtClean="0">
                <a:latin typeface="Times New Roman"/>
              </a:rPr>
              <a:t>maddeler</a:t>
            </a:r>
            <a:r>
              <a:rPr lang="en-US" altLang="zh-CN" sz="2400" dirty="0" smtClean="0">
                <a:latin typeface="Times New Roman"/>
              </a:rPr>
              <a:t> en</a:t>
            </a:r>
            <a:r>
              <a:rPr lang="tr-TR" altLang="zh-CN" sz="2400" dirty="0" smtClean="0">
                <a:latin typeface="Times New Roman"/>
              </a:rPr>
              <a:t> </a:t>
            </a:r>
            <a:r>
              <a:rPr lang="en-US" altLang="zh-CN" sz="2400" dirty="0" err="1">
                <a:latin typeface="Times New Roman"/>
              </a:rPr>
              <a:t>tehlikeli</a:t>
            </a:r>
            <a:r>
              <a:rPr lang="en-US" altLang="zh-CN" sz="2400" dirty="0">
                <a:latin typeface="Times New Roman"/>
              </a:rPr>
              <a:t> </a:t>
            </a:r>
            <a:r>
              <a:rPr lang="en-US" altLang="zh-CN" sz="2400" dirty="0" err="1">
                <a:latin typeface="Times New Roman"/>
              </a:rPr>
              <a:t>maddelerdir</a:t>
            </a:r>
            <a:r>
              <a:rPr lang="en-US" altLang="zh-CN" sz="2400" dirty="0">
                <a:latin typeface="Times New Roman"/>
              </a:rPr>
              <a:t>. </a:t>
            </a:r>
            <a:r>
              <a:rPr lang="en-US" altLang="zh-CN" sz="2400" dirty="0" err="1">
                <a:latin typeface="Times New Roman"/>
              </a:rPr>
              <a:t>Çünkü</a:t>
            </a:r>
            <a:r>
              <a:rPr lang="en-US" altLang="zh-CN" sz="2400" dirty="0">
                <a:latin typeface="Times New Roman"/>
              </a:rPr>
              <a:t> </a:t>
            </a:r>
            <a:r>
              <a:rPr lang="en-US" altLang="zh-CN" sz="2400" dirty="0" err="1">
                <a:latin typeface="Times New Roman"/>
              </a:rPr>
              <a:t>ayrıca</a:t>
            </a:r>
            <a:r>
              <a:rPr lang="en-US" altLang="zh-CN" sz="2400" dirty="0">
                <a:latin typeface="Times New Roman"/>
              </a:rPr>
              <a:t> </a:t>
            </a:r>
            <a:r>
              <a:rPr lang="en-US" altLang="zh-CN" sz="2400" dirty="0" err="1">
                <a:latin typeface="Times New Roman"/>
              </a:rPr>
              <a:t>ısıtılmalarına</a:t>
            </a:r>
            <a:r>
              <a:rPr lang="en-US" altLang="zh-CN" sz="2400" dirty="0">
                <a:latin typeface="Times New Roman"/>
              </a:rPr>
              <a:t> </a:t>
            </a:r>
            <a:r>
              <a:rPr lang="en-US" altLang="zh-CN" sz="2400" dirty="0" err="1" smtClean="0">
                <a:latin typeface="Times New Roman"/>
              </a:rPr>
              <a:t>gerek</a:t>
            </a:r>
            <a:r>
              <a:rPr lang="tr-TR" altLang="zh-CN" sz="2400" dirty="0" smtClean="0">
                <a:latin typeface="Times New Roman"/>
              </a:rPr>
              <a:t> </a:t>
            </a:r>
            <a:r>
              <a:rPr lang="en-US" altLang="zh-CN" sz="2400" dirty="0" err="1" smtClean="0">
                <a:latin typeface="Times New Roman"/>
              </a:rPr>
              <a:t>olmadan</a:t>
            </a:r>
            <a:r>
              <a:rPr lang="en-US" altLang="zh-CN" sz="2400" dirty="0" smtClean="0">
                <a:latin typeface="Times New Roman"/>
              </a:rPr>
              <a:t> </a:t>
            </a:r>
            <a:r>
              <a:rPr lang="en-US" altLang="zh-CN" sz="2400" dirty="0">
                <a:latin typeface="Times New Roman"/>
              </a:rPr>
              <a:t>normal </a:t>
            </a:r>
            <a:r>
              <a:rPr lang="en-US" altLang="zh-CN" sz="2400" dirty="0" err="1">
                <a:latin typeface="Times New Roman"/>
              </a:rPr>
              <a:t>iklim</a:t>
            </a:r>
            <a:r>
              <a:rPr lang="en-US" altLang="zh-CN" sz="2400" dirty="0">
                <a:latin typeface="Times New Roman"/>
              </a:rPr>
              <a:t> </a:t>
            </a:r>
            <a:r>
              <a:rPr lang="en-US" altLang="zh-CN" sz="2400" dirty="0" err="1">
                <a:latin typeface="Times New Roman"/>
              </a:rPr>
              <a:t>koşullarında</a:t>
            </a:r>
            <a:r>
              <a:rPr lang="en-US" altLang="zh-CN" sz="2400" dirty="0">
                <a:latin typeface="Times New Roman"/>
              </a:rPr>
              <a:t> </a:t>
            </a:r>
            <a:r>
              <a:rPr lang="en-US" altLang="zh-CN" sz="2400" dirty="0" err="1">
                <a:latin typeface="Times New Roman"/>
              </a:rPr>
              <a:t>parlamaya</a:t>
            </a:r>
            <a:r>
              <a:rPr lang="en-US" altLang="zh-CN" sz="2400" dirty="0">
                <a:latin typeface="Times New Roman"/>
              </a:rPr>
              <a:t> </a:t>
            </a:r>
            <a:r>
              <a:rPr lang="en-US" altLang="zh-CN" sz="2400" dirty="0" err="1">
                <a:latin typeface="Times New Roman"/>
              </a:rPr>
              <a:t>hazır</a:t>
            </a:r>
            <a:r>
              <a:rPr lang="en-US" altLang="zh-CN" sz="2400" dirty="0">
                <a:latin typeface="Times New Roman"/>
              </a:rPr>
              <a:t> </a:t>
            </a:r>
            <a:r>
              <a:rPr lang="en-US" altLang="zh-CN" sz="2400" dirty="0" err="1" smtClean="0">
                <a:latin typeface="Times New Roman"/>
              </a:rPr>
              <a:t>bir</a:t>
            </a:r>
            <a:r>
              <a:rPr lang="tr-TR" altLang="zh-CN" sz="2400" dirty="0" smtClean="0">
                <a:latin typeface="Times New Roman"/>
              </a:rPr>
              <a:t> </a:t>
            </a:r>
            <a:r>
              <a:rPr lang="en-US" altLang="zh-CN" sz="2400" dirty="0" err="1">
                <a:latin typeface="Times New Roman"/>
              </a:rPr>
              <a:t>karışım</a:t>
            </a:r>
            <a:r>
              <a:rPr lang="en-US" altLang="zh-CN" sz="2400" dirty="0">
                <a:latin typeface="Times New Roman"/>
              </a:rPr>
              <a:t> </a:t>
            </a:r>
            <a:r>
              <a:rPr lang="en-US" altLang="zh-CN" sz="2400" dirty="0" err="1" smtClean="0">
                <a:latin typeface="Times New Roman"/>
              </a:rPr>
              <a:t>oluşturabilirler</a:t>
            </a:r>
            <a:r>
              <a:rPr lang="tr-TR" altLang="zh-CN" sz="2400" dirty="0" smtClean="0">
                <a:latin typeface="Times New Roman"/>
              </a:rPr>
              <a:t>.</a:t>
            </a:r>
            <a:endParaRPr lang="en-US" altLang="zh-CN" sz="2400" dirty="0" smtClean="0">
              <a:latin typeface="Times New Roman"/>
            </a:endParaRPr>
          </a:p>
        </p:txBody>
      </p:sp>
      <p:sp>
        <p:nvSpPr>
          <p:cNvPr id="8" name="TextBox 8"/>
          <p:cNvSpPr txBox="1"/>
          <p:nvPr/>
        </p:nvSpPr>
        <p:spPr>
          <a:xfrm>
            <a:off x="793394" y="4625390"/>
            <a:ext cx="65" cy="415498"/>
          </a:xfrm>
          <a:prstGeom prst="rect">
            <a:avLst/>
          </a:prstGeom>
          <a:noFill/>
        </p:spPr>
        <p:txBody>
          <a:bodyPr wrap="none" lIns="0" tIns="0" rIns="0" rtlCol="0">
            <a:spAutoFit/>
          </a:bodyPr>
          <a:lstStyle/>
          <a:p>
            <a:endParaRPr lang="en-US" altLang="zh-CN" sz="2400" dirty="0" smtClean="0">
              <a:solidFill>
                <a:srgbClr val="000000"/>
              </a:solidFill>
              <a:latin typeface="Times New Roman"/>
            </a:endParaRPr>
          </a:p>
        </p:txBody>
      </p:sp>
      <p:sp>
        <p:nvSpPr>
          <p:cNvPr id="6" name="Veri Yer Tutucusu 5"/>
          <p:cNvSpPr>
            <a:spLocks noGrp="1"/>
          </p:cNvSpPr>
          <p:nvPr>
            <p:ph type="dt" sz="half" idx="10"/>
          </p:nvPr>
        </p:nvSpPr>
        <p:spPr/>
        <p:txBody>
          <a:bodyPr/>
          <a:lstStyle/>
          <a:p>
            <a:fld id="{9F8515EF-5986-4A86-A690-B4E8E59A6AFB}" type="datetime10">
              <a:rPr lang="tr-TR" smtClean="0"/>
              <a:t>17:22</a:t>
            </a:fld>
            <a:endParaRPr lang="tr-TR"/>
          </a:p>
        </p:txBody>
      </p:sp>
      <p:sp>
        <p:nvSpPr>
          <p:cNvPr id="9" name="TextBox 1"/>
          <p:cNvSpPr txBox="1"/>
          <p:nvPr/>
        </p:nvSpPr>
        <p:spPr>
          <a:xfrm>
            <a:off x="3714877" y="507276"/>
            <a:ext cx="3161965" cy="406573"/>
          </a:xfrm>
          <a:prstGeom prst="rect">
            <a:avLst/>
          </a:prstGeom>
          <a:noFill/>
        </p:spPr>
        <p:txBody>
          <a:bodyPr wrap="none" lIns="0" tIns="0" rIns="0" rtlCol="0">
            <a:spAutoFit/>
          </a:bodyPr>
          <a:lstStyle/>
          <a:p>
            <a:r>
              <a:rPr lang="en-US" altLang="zh-CN" sz="2700" b="1" dirty="0" smtClean="0">
                <a:solidFill>
                  <a:srgbClr val="FF0000"/>
                </a:solidFill>
                <a:latin typeface="Times New Roman"/>
              </a:rPr>
              <a:t>TEMEL KAVRAMLAR</a:t>
            </a:r>
          </a:p>
        </p:txBody>
      </p:sp>
      <p:sp>
        <p:nvSpPr>
          <p:cNvPr id="3" name="Slayt Numarası Yer Tutucusu 2"/>
          <p:cNvSpPr>
            <a:spLocks noGrp="1"/>
          </p:cNvSpPr>
          <p:nvPr>
            <p:ph type="sldNum" sz="quarter" idx="12"/>
          </p:nvPr>
        </p:nvSpPr>
        <p:spPr/>
        <p:txBody>
          <a:bodyPr/>
          <a:lstStyle/>
          <a:p>
            <a:fld id="{9B5D9E56-A432-4385-BBE3-44EE42913F6E}" type="slidenum">
              <a:rPr lang="tr-TR" smtClean="0"/>
              <a:pPr/>
              <a:t>4</a:t>
            </a:fld>
            <a:endParaRPr lang="tr-TR"/>
          </a:p>
        </p:txBody>
      </p:sp>
    </p:spTree>
    <p:extLst>
      <p:ext uri="{BB962C8B-B14F-4D97-AF65-F5344CB8AC3E}">
        <p14:creationId xmlns:p14="http://schemas.microsoft.com/office/powerpoint/2010/main" val="11392064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age 12"/>
          <p:cNvPicPr>
            <a:picLocks noChangeAspect="1"/>
          </p:cNvPicPr>
          <p:nvPr/>
        </p:nvPicPr>
        <p:blipFill>
          <a:blip r:embed="rId2" cstate="print"/>
          <a:stretch>
            <a:fillRect/>
          </a:stretch>
        </p:blipFill>
        <p:spPr>
          <a:xfrm>
            <a:off x="6409944" y="2167127"/>
            <a:ext cx="2157983" cy="1965959"/>
          </a:xfrm>
          <a:prstGeom prst="rect">
            <a:avLst/>
          </a:prstGeom>
        </p:spPr>
      </p:pic>
      <p:pic>
        <p:nvPicPr>
          <p:cNvPr id="13" name="Image 13"/>
          <p:cNvPicPr>
            <a:picLocks noChangeAspect="1"/>
          </p:cNvPicPr>
          <p:nvPr/>
        </p:nvPicPr>
        <p:blipFill>
          <a:blip r:embed="rId3" cstate="print"/>
          <a:stretch>
            <a:fillRect/>
          </a:stretch>
        </p:blipFill>
        <p:spPr>
          <a:xfrm>
            <a:off x="6428232" y="4498848"/>
            <a:ext cx="2148840" cy="1444752"/>
          </a:xfrm>
          <a:prstGeom prst="rect">
            <a:avLst/>
          </a:prstGeom>
        </p:spPr>
      </p:pic>
      <p:sp>
        <p:nvSpPr>
          <p:cNvPr id="2" name="TextBox 2"/>
          <p:cNvSpPr txBox="1"/>
          <p:nvPr/>
        </p:nvSpPr>
        <p:spPr>
          <a:xfrm>
            <a:off x="763219" y="1698675"/>
            <a:ext cx="5214213" cy="348691"/>
          </a:xfrm>
          <a:prstGeom prst="rect">
            <a:avLst/>
          </a:prstGeom>
          <a:noFill/>
        </p:spPr>
        <p:txBody>
          <a:bodyPr wrap="none" lIns="0" tIns="0" rIns="0" rtlCol="0">
            <a:spAutoFit/>
          </a:bodyPr>
          <a:lstStyle/>
          <a:p>
            <a:r>
              <a:rPr lang="en-US" altLang="zh-CN" sz="2400" b="1" dirty="0" smtClean="0">
                <a:solidFill>
                  <a:srgbClr val="0032CB"/>
                </a:solidFill>
                <a:latin typeface="Times New Roman"/>
              </a:rPr>
              <a:t>Tutuşma olayı şu etmenlere bağlıdır:</a:t>
            </a:r>
          </a:p>
        </p:txBody>
      </p:sp>
      <p:sp>
        <p:nvSpPr>
          <p:cNvPr id="3" name="TextBox 3"/>
          <p:cNvSpPr txBox="1"/>
          <p:nvPr/>
        </p:nvSpPr>
        <p:spPr>
          <a:xfrm>
            <a:off x="763219" y="2430195"/>
            <a:ext cx="4010713" cy="446276"/>
          </a:xfrm>
          <a:prstGeom prst="rect">
            <a:avLst/>
          </a:prstGeom>
          <a:noFill/>
        </p:spPr>
        <p:txBody>
          <a:bodyPr wrap="none" lIns="0" tIns="0" rIns="0" rtlCol="0">
            <a:spAutoFit/>
          </a:bodyPr>
          <a:lstStyle/>
          <a:p>
            <a:r>
              <a:rPr lang="en-US" altLang="zh-CN" sz="2600" dirty="0" smtClean="0">
                <a:solidFill>
                  <a:srgbClr val="000000"/>
                </a:solidFill>
                <a:latin typeface="Times New Roman" pitchFamily="18" charset="0"/>
                <a:cs typeface="Times New Roman" pitchFamily="18" charset="0"/>
              </a:rPr>
              <a:t> Maddenin Cinsi: Maddenin</a:t>
            </a:r>
          </a:p>
        </p:txBody>
      </p:sp>
      <p:sp>
        <p:nvSpPr>
          <p:cNvPr id="4" name="TextBox 4"/>
          <p:cNvSpPr txBox="1"/>
          <p:nvPr/>
        </p:nvSpPr>
        <p:spPr>
          <a:xfrm>
            <a:off x="1106119" y="2795923"/>
            <a:ext cx="4224175" cy="349039"/>
          </a:xfrm>
          <a:prstGeom prst="rect">
            <a:avLst/>
          </a:prstGeom>
          <a:noFill/>
        </p:spPr>
        <p:txBody>
          <a:bodyPr wrap="none" lIns="0" tIns="0" rIns="0" rtlCol="0">
            <a:spAutoFit/>
          </a:bodyPr>
          <a:lstStyle/>
          <a:p>
            <a:r>
              <a:rPr lang="en-US" altLang="zh-CN" sz="2400" dirty="0" smtClean="0">
                <a:solidFill>
                  <a:srgbClr val="000000"/>
                </a:solidFill>
                <a:latin typeface="Times New Roman"/>
              </a:rPr>
              <a:t>kimyasal yapısı, saflık derecesi</a:t>
            </a:r>
          </a:p>
        </p:txBody>
      </p:sp>
      <p:sp>
        <p:nvSpPr>
          <p:cNvPr id="5" name="TextBox 5"/>
          <p:cNvSpPr txBox="1"/>
          <p:nvPr/>
        </p:nvSpPr>
        <p:spPr>
          <a:xfrm>
            <a:off x="763219" y="3527729"/>
            <a:ext cx="3202800" cy="446276"/>
          </a:xfrm>
          <a:prstGeom prst="rect">
            <a:avLst/>
          </a:prstGeom>
          <a:noFill/>
        </p:spPr>
        <p:txBody>
          <a:bodyPr wrap="none" lIns="0" tIns="0" rIns="0" rtlCol="0">
            <a:spAutoFit/>
          </a:bodyPr>
          <a:lstStyle/>
          <a:p>
            <a:r>
              <a:rPr lang="en-US" altLang="zh-CN" sz="2600" dirty="0" smtClean="0">
                <a:solidFill>
                  <a:srgbClr val="000000"/>
                </a:solidFill>
                <a:latin typeface="Times New Roman" pitchFamily="18" charset="0"/>
                <a:cs typeface="Times New Roman" pitchFamily="18" charset="0"/>
              </a:rPr>
              <a:t> </a:t>
            </a:r>
            <a:r>
              <a:rPr lang="en-US" altLang="zh-CN" sz="2600" dirty="0" err="1" smtClean="0">
                <a:solidFill>
                  <a:srgbClr val="000000"/>
                </a:solidFill>
                <a:latin typeface="Times New Roman" pitchFamily="18" charset="0"/>
                <a:cs typeface="Times New Roman" pitchFamily="18" charset="0"/>
              </a:rPr>
              <a:t>Maddenin</a:t>
            </a:r>
            <a:r>
              <a:rPr lang="en-US" altLang="zh-CN" sz="2600" dirty="0" smtClean="0">
                <a:solidFill>
                  <a:srgbClr val="000000"/>
                </a:solidFill>
                <a:latin typeface="Times New Roman" pitchFamily="18" charset="0"/>
                <a:cs typeface="Times New Roman" pitchFamily="18" charset="0"/>
              </a:rPr>
              <a:t> </a:t>
            </a:r>
            <a:r>
              <a:rPr lang="en-US" altLang="zh-CN" sz="2600" dirty="0" err="1" smtClean="0">
                <a:solidFill>
                  <a:srgbClr val="000000"/>
                </a:solidFill>
                <a:latin typeface="Times New Roman" pitchFamily="18" charset="0"/>
                <a:cs typeface="Times New Roman" pitchFamily="18" charset="0"/>
              </a:rPr>
              <a:t>Özellikleri</a:t>
            </a:r>
            <a:endParaRPr lang="en-US" altLang="zh-CN" sz="2600" dirty="0" smtClean="0">
              <a:solidFill>
                <a:srgbClr val="000000"/>
              </a:solidFill>
              <a:latin typeface="Wingdings"/>
            </a:endParaRPr>
          </a:p>
        </p:txBody>
      </p:sp>
      <p:sp>
        <p:nvSpPr>
          <p:cNvPr id="6" name="TextBox 6"/>
          <p:cNvSpPr txBox="1"/>
          <p:nvPr/>
        </p:nvSpPr>
        <p:spPr>
          <a:xfrm>
            <a:off x="1106119" y="3893489"/>
            <a:ext cx="4490008" cy="348691"/>
          </a:xfrm>
          <a:prstGeom prst="rect">
            <a:avLst/>
          </a:prstGeom>
          <a:noFill/>
        </p:spPr>
        <p:txBody>
          <a:bodyPr wrap="none" lIns="0" tIns="0" rIns="0" rtlCol="0">
            <a:spAutoFit/>
          </a:bodyPr>
          <a:lstStyle/>
          <a:p>
            <a:r>
              <a:rPr lang="en-US" altLang="zh-CN" sz="2400" dirty="0" smtClean="0">
                <a:solidFill>
                  <a:srgbClr val="000000"/>
                </a:solidFill>
                <a:latin typeface="Times New Roman"/>
              </a:rPr>
              <a:t>sıcaklığı, alt ve üst alevlenme ve</a:t>
            </a:r>
          </a:p>
        </p:txBody>
      </p:sp>
      <p:sp>
        <p:nvSpPr>
          <p:cNvPr id="7" name="TextBox 7"/>
          <p:cNvSpPr txBox="1"/>
          <p:nvPr/>
        </p:nvSpPr>
        <p:spPr>
          <a:xfrm>
            <a:off x="1106119" y="4259344"/>
            <a:ext cx="4520737" cy="349039"/>
          </a:xfrm>
          <a:prstGeom prst="rect">
            <a:avLst/>
          </a:prstGeom>
          <a:noFill/>
        </p:spPr>
        <p:txBody>
          <a:bodyPr wrap="none" lIns="0" tIns="0" rIns="0" rtlCol="0">
            <a:spAutoFit/>
          </a:bodyPr>
          <a:lstStyle/>
          <a:p>
            <a:r>
              <a:rPr lang="en-US" altLang="zh-CN" sz="2400" dirty="0" smtClean="0">
                <a:solidFill>
                  <a:srgbClr val="000000"/>
                </a:solidFill>
                <a:latin typeface="Times New Roman"/>
              </a:rPr>
              <a:t>patlama sınırları, yanma noktası,</a:t>
            </a:r>
          </a:p>
        </p:txBody>
      </p:sp>
      <p:sp>
        <p:nvSpPr>
          <p:cNvPr id="8" name="TextBox 8"/>
          <p:cNvSpPr txBox="1"/>
          <p:nvPr/>
        </p:nvSpPr>
        <p:spPr>
          <a:xfrm>
            <a:off x="1106119" y="4625390"/>
            <a:ext cx="4632045" cy="348691"/>
          </a:xfrm>
          <a:prstGeom prst="rect">
            <a:avLst/>
          </a:prstGeom>
          <a:noFill/>
        </p:spPr>
        <p:txBody>
          <a:bodyPr wrap="none" lIns="0" tIns="0" rIns="0" rtlCol="0">
            <a:spAutoFit/>
          </a:bodyPr>
          <a:lstStyle/>
          <a:p>
            <a:r>
              <a:rPr lang="en-US" altLang="zh-CN" sz="2400" dirty="0" smtClean="0">
                <a:solidFill>
                  <a:srgbClr val="000000"/>
                </a:solidFill>
                <a:latin typeface="Times New Roman"/>
              </a:rPr>
              <a:t>ısıtıldığı zaman buhar çıkarabilme</a:t>
            </a:r>
          </a:p>
        </p:txBody>
      </p:sp>
      <p:sp>
        <p:nvSpPr>
          <p:cNvPr id="9" name="TextBox 9"/>
          <p:cNvSpPr txBox="1"/>
          <p:nvPr/>
        </p:nvSpPr>
        <p:spPr>
          <a:xfrm>
            <a:off x="1106119" y="4991150"/>
            <a:ext cx="1175613" cy="348691"/>
          </a:xfrm>
          <a:prstGeom prst="rect">
            <a:avLst/>
          </a:prstGeom>
          <a:noFill/>
        </p:spPr>
        <p:txBody>
          <a:bodyPr wrap="none" lIns="0" tIns="0" rIns="0" rtlCol="0">
            <a:spAutoFit/>
          </a:bodyPr>
          <a:lstStyle/>
          <a:p>
            <a:r>
              <a:rPr lang="en-US" altLang="zh-CN" sz="2400" dirty="0" smtClean="0">
                <a:solidFill>
                  <a:srgbClr val="000000"/>
                </a:solidFill>
                <a:latin typeface="Times New Roman"/>
              </a:rPr>
              <a:t>yeteneği</a:t>
            </a:r>
          </a:p>
        </p:txBody>
      </p:sp>
      <p:sp>
        <p:nvSpPr>
          <p:cNvPr id="16" name="Veri Yer Tutucusu 15"/>
          <p:cNvSpPr>
            <a:spLocks noGrp="1"/>
          </p:cNvSpPr>
          <p:nvPr>
            <p:ph type="dt" sz="half" idx="10"/>
          </p:nvPr>
        </p:nvSpPr>
        <p:spPr/>
        <p:txBody>
          <a:bodyPr/>
          <a:lstStyle/>
          <a:p>
            <a:fld id="{FB711DB0-3E10-4EEC-B5DA-AF2A8E6C92CE}" type="datetime10">
              <a:rPr lang="tr-TR" smtClean="0"/>
              <a:t>17:22</a:t>
            </a:fld>
            <a:endParaRPr lang="tr-TR"/>
          </a:p>
        </p:txBody>
      </p:sp>
      <p:sp>
        <p:nvSpPr>
          <p:cNvPr id="15" name="TextBox 1"/>
          <p:cNvSpPr txBox="1"/>
          <p:nvPr/>
        </p:nvSpPr>
        <p:spPr>
          <a:xfrm>
            <a:off x="2684971" y="507276"/>
            <a:ext cx="3774058" cy="461665"/>
          </a:xfrm>
          <a:prstGeom prst="rect">
            <a:avLst/>
          </a:prstGeom>
          <a:noFill/>
        </p:spPr>
        <p:txBody>
          <a:bodyPr wrap="square" lIns="0" tIns="0" rIns="0" rtlCol="0">
            <a:spAutoFit/>
          </a:bodyPr>
          <a:lstStyle/>
          <a:p>
            <a:r>
              <a:rPr lang="en-US" altLang="zh-CN" sz="2700" b="1" dirty="0" smtClean="0">
                <a:solidFill>
                  <a:srgbClr val="FF0000"/>
                </a:solidFill>
                <a:latin typeface="Times New Roman"/>
              </a:rPr>
              <a:t>TEMEL KAVRAMLAR</a:t>
            </a:r>
          </a:p>
        </p:txBody>
      </p:sp>
      <p:sp>
        <p:nvSpPr>
          <p:cNvPr id="11" name="Slayt Numarası Yer Tutucusu 10"/>
          <p:cNvSpPr>
            <a:spLocks noGrp="1"/>
          </p:cNvSpPr>
          <p:nvPr>
            <p:ph type="sldNum" sz="quarter" idx="12"/>
          </p:nvPr>
        </p:nvSpPr>
        <p:spPr/>
        <p:txBody>
          <a:bodyPr/>
          <a:lstStyle/>
          <a:p>
            <a:fld id="{9B5D9E56-A432-4385-BBE3-44EE42913F6E}" type="slidenum">
              <a:rPr lang="tr-TR" smtClean="0"/>
              <a:pPr/>
              <a:t>5</a:t>
            </a:fld>
            <a:endParaRPr lang="tr-TR"/>
          </a:p>
        </p:txBody>
      </p:sp>
      <p:pic>
        <p:nvPicPr>
          <p:cNvPr id="17" name="Picture 4" descr="C:\Users\Uygar\Desktop\YANGIN (3333)_files\image013.gif"/>
          <p:cNvPicPr>
            <a:picLocks noChangeAspect="1" noChangeArrowheads="1"/>
          </p:cNvPicPr>
          <p:nvPr/>
        </p:nvPicPr>
        <p:blipFill rotWithShape="1">
          <a:blip r:embed="rId4">
            <a:extLst>
              <a:ext uri="{28A0092B-C50C-407E-A947-70E740481C1C}">
                <a14:useLocalDpi xmlns:a14="http://schemas.microsoft.com/office/drawing/2010/main" val="0"/>
              </a:ext>
            </a:extLst>
          </a:blip>
          <a:srcRect l="24761"/>
          <a:stretch/>
        </p:blipFill>
        <p:spPr bwMode="auto">
          <a:xfrm>
            <a:off x="395536" y="293787"/>
            <a:ext cx="1125134" cy="542925"/>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4" descr="C:\Users\Uygar\Desktop\YANGIN (3333)_files\image013.gif"/>
          <p:cNvPicPr>
            <a:picLocks noChangeAspect="1" noChangeArrowheads="1"/>
          </p:cNvPicPr>
          <p:nvPr/>
        </p:nvPicPr>
        <p:blipFill rotWithShape="1">
          <a:blip r:embed="rId4">
            <a:extLst>
              <a:ext uri="{28A0092B-C50C-407E-A947-70E740481C1C}">
                <a14:useLocalDpi xmlns:a14="http://schemas.microsoft.com/office/drawing/2010/main" val="0"/>
              </a:ext>
            </a:extLst>
          </a:blip>
          <a:srcRect l="24761"/>
          <a:stretch/>
        </p:blipFill>
        <p:spPr bwMode="auto">
          <a:xfrm flipH="1">
            <a:off x="7709658" y="292002"/>
            <a:ext cx="1125134" cy="5429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620290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Image 15"/>
          <p:cNvPicPr>
            <a:picLocks noChangeAspect="1"/>
          </p:cNvPicPr>
          <p:nvPr/>
        </p:nvPicPr>
        <p:blipFill>
          <a:blip r:embed="rId3" cstate="print"/>
          <a:stretch>
            <a:fillRect/>
          </a:stretch>
        </p:blipFill>
        <p:spPr>
          <a:xfrm>
            <a:off x="6428232" y="2496312"/>
            <a:ext cx="2139696" cy="2514600"/>
          </a:xfrm>
          <a:prstGeom prst="rect">
            <a:avLst/>
          </a:prstGeom>
        </p:spPr>
      </p:pic>
      <p:sp>
        <p:nvSpPr>
          <p:cNvPr id="2" name="TextBox 2"/>
          <p:cNvSpPr txBox="1"/>
          <p:nvPr/>
        </p:nvSpPr>
        <p:spPr>
          <a:xfrm>
            <a:off x="793394" y="1698675"/>
            <a:ext cx="4999767" cy="446276"/>
          </a:xfrm>
          <a:prstGeom prst="rect">
            <a:avLst/>
          </a:prstGeom>
          <a:noFill/>
        </p:spPr>
        <p:txBody>
          <a:bodyPr wrap="none" lIns="0" tIns="0" rIns="0" rtlCol="0">
            <a:spAutoFit/>
          </a:bodyPr>
          <a:lstStyle/>
          <a:p>
            <a:r>
              <a:rPr lang="en-US" altLang="zh-CN" sz="2600" dirty="0" smtClean="0">
                <a:solidFill>
                  <a:srgbClr val="000000"/>
                </a:solidFill>
                <a:latin typeface="Times New Roman" pitchFamily="18" charset="0"/>
                <a:cs typeface="Times New Roman" pitchFamily="18" charset="0"/>
              </a:rPr>
              <a:t> Maddenin Durumu: Maddenin hali</a:t>
            </a:r>
          </a:p>
        </p:txBody>
      </p:sp>
      <p:sp>
        <p:nvSpPr>
          <p:cNvPr id="3" name="TextBox 3"/>
          <p:cNvSpPr txBox="1"/>
          <p:nvPr/>
        </p:nvSpPr>
        <p:spPr>
          <a:xfrm>
            <a:off x="1136294" y="2064435"/>
            <a:ext cx="5079187" cy="348691"/>
          </a:xfrm>
          <a:prstGeom prst="rect">
            <a:avLst/>
          </a:prstGeom>
          <a:noFill/>
        </p:spPr>
        <p:txBody>
          <a:bodyPr wrap="none" lIns="0" tIns="0" rIns="0" rtlCol="0">
            <a:spAutoFit/>
          </a:bodyPr>
          <a:lstStyle/>
          <a:p>
            <a:r>
              <a:rPr lang="en-US" altLang="zh-CN" sz="2400" dirty="0" smtClean="0">
                <a:solidFill>
                  <a:srgbClr val="000000"/>
                </a:solidFill>
                <a:latin typeface="Times New Roman"/>
              </a:rPr>
              <a:t>(katı, sıvı, veya gaz), spesifik yüzeyi,</a:t>
            </a:r>
          </a:p>
        </p:txBody>
      </p:sp>
      <p:sp>
        <p:nvSpPr>
          <p:cNvPr id="4" name="TextBox 4"/>
          <p:cNvSpPr txBox="1"/>
          <p:nvPr/>
        </p:nvSpPr>
        <p:spPr>
          <a:xfrm>
            <a:off x="1136294" y="2430195"/>
            <a:ext cx="4121810" cy="348691"/>
          </a:xfrm>
          <a:prstGeom prst="rect">
            <a:avLst/>
          </a:prstGeom>
          <a:noFill/>
        </p:spPr>
        <p:txBody>
          <a:bodyPr wrap="none" lIns="0" tIns="0" rIns="0" rtlCol="0">
            <a:spAutoFit/>
          </a:bodyPr>
          <a:lstStyle/>
          <a:p>
            <a:r>
              <a:rPr lang="en-US" altLang="zh-CN" sz="2400" dirty="0" smtClean="0">
                <a:solidFill>
                  <a:srgbClr val="000000"/>
                </a:solidFill>
                <a:latin typeface="Times New Roman"/>
              </a:rPr>
              <a:t>nem oranı, basıncı ve harareti</a:t>
            </a:r>
          </a:p>
        </p:txBody>
      </p:sp>
      <p:sp>
        <p:nvSpPr>
          <p:cNvPr id="5" name="TextBox 5"/>
          <p:cNvSpPr txBox="1"/>
          <p:nvPr/>
        </p:nvSpPr>
        <p:spPr>
          <a:xfrm>
            <a:off x="793394" y="3161969"/>
            <a:ext cx="4324902" cy="446276"/>
          </a:xfrm>
          <a:prstGeom prst="rect">
            <a:avLst/>
          </a:prstGeom>
          <a:noFill/>
        </p:spPr>
        <p:txBody>
          <a:bodyPr wrap="none" lIns="0" tIns="0" rIns="0" rtlCol="0">
            <a:spAutoFit/>
          </a:bodyPr>
          <a:lstStyle/>
          <a:p>
            <a:r>
              <a:rPr lang="en-US" altLang="zh-CN" sz="2600" dirty="0" smtClean="0">
                <a:solidFill>
                  <a:srgbClr val="000000"/>
                </a:solidFill>
                <a:latin typeface="Times New Roman" pitchFamily="18" charset="0"/>
                <a:cs typeface="Times New Roman" pitchFamily="18" charset="0"/>
              </a:rPr>
              <a:t> Oksijenle Karışımı: Oksijenle</a:t>
            </a:r>
          </a:p>
        </p:txBody>
      </p:sp>
      <p:sp>
        <p:nvSpPr>
          <p:cNvPr id="6" name="TextBox 6"/>
          <p:cNvSpPr txBox="1"/>
          <p:nvPr/>
        </p:nvSpPr>
        <p:spPr>
          <a:xfrm>
            <a:off x="1136294" y="3527729"/>
            <a:ext cx="3895648" cy="348691"/>
          </a:xfrm>
          <a:prstGeom prst="rect">
            <a:avLst/>
          </a:prstGeom>
          <a:noFill/>
        </p:spPr>
        <p:txBody>
          <a:bodyPr wrap="none" lIns="0" tIns="0" rIns="0" rtlCol="0">
            <a:spAutoFit/>
          </a:bodyPr>
          <a:lstStyle/>
          <a:p>
            <a:r>
              <a:rPr lang="en-US" altLang="zh-CN" sz="2400" dirty="0" smtClean="0">
                <a:solidFill>
                  <a:srgbClr val="000000"/>
                </a:solidFill>
                <a:latin typeface="Times New Roman"/>
              </a:rPr>
              <a:t>konsantrasyonu ve reaksiyon</a:t>
            </a:r>
          </a:p>
        </p:txBody>
      </p:sp>
      <p:sp>
        <p:nvSpPr>
          <p:cNvPr id="7" name="TextBox 7"/>
          <p:cNvSpPr txBox="1"/>
          <p:nvPr/>
        </p:nvSpPr>
        <p:spPr>
          <a:xfrm>
            <a:off x="1136294" y="3893489"/>
            <a:ext cx="2516733" cy="348691"/>
          </a:xfrm>
          <a:prstGeom prst="rect">
            <a:avLst/>
          </a:prstGeom>
          <a:noFill/>
        </p:spPr>
        <p:txBody>
          <a:bodyPr wrap="none" lIns="0" tIns="0" rIns="0" rtlCol="0">
            <a:spAutoFit/>
          </a:bodyPr>
          <a:lstStyle/>
          <a:p>
            <a:r>
              <a:rPr lang="en-US" altLang="zh-CN" sz="2400" dirty="0" smtClean="0">
                <a:solidFill>
                  <a:srgbClr val="000000"/>
                </a:solidFill>
                <a:latin typeface="Times New Roman"/>
              </a:rPr>
              <a:t>çiftlerinin karışımı</a:t>
            </a:r>
          </a:p>
        </p:txBody>
      </p:sp>
      <p:sp>
        <p:nvSpPr>
          <p:cNvPr id="8" name="TextBox 8"/>
          <p:cNvSpPr txBox="1"/>
          <p:nvPr/>
        </p:nvSpPr>
        <p:spPr>
          <a:xfrm>
            <a:off x="793394" y="4625390"/>
            <a:ext cx="5187061" cy="446276"/>
          </a:xfrm>
          <a:prstGeom prst="rect">
            <a:avLst/>
          </a:prstGeom>
          <a:noFill/>
        </p:spPr>
        <p:txBody>
          <a:bodyPr wrap="none" lIns="0" tIns="0" rIns="0" rtlCol="0">
            <a:spAutoFit/>
          </a:bodyPr>
          <a:lstStyle/>
          <a:p>
            <a:r>
              <a:rPr lang="en-US" altLang="zh-CN" sz="2600" dirty="0" smtClean="0">
                <a:solidFill>
                  <a:srgbClr val="000000"/>
                </a:solidFill>
                <a:latin typeface="Times New Roman" pitchFamily="18" charset="0"/>
                <a:cs typeface="Times New Roman" pitchFamily="18" charset="0"/>
              </a:rPr>
              <a:t> Tutuşma Kaynağı Özelliği: Tutuşma</a:t>
            </a:r>
          </a:p>
        </p:txBody>
      </p:sp>
      <p:sp>
        <p:nvSpPr>
          <p:cNvPr id="9" name="TextBox 9"/>
          <p:cNvSpPr txBox="1"/>
          <p:nvPr/>
        </p:nvSpPr>
        <p:spPr>
          <a:xfrm>
            <a:off x="1136294" y="4991150"/>
            <a:ext cx="4153204" cy="348691"/>
          </a:xfrm>
          <a:prstGeom prst="rect">
            <a:avLst/>
          </a:prstGeom>
          <a:noFill/>
        </p:spPr>
        <p:txBody>
          <a:bodyPr wrap="none" lIns="0" tIns="0" rIns="0" rtlCol="0">
            <a:spAutoFit/>
          </a:bodyPr>
          <a:lstStyle/>
          <a:p>
            <a:r>
              <a:rPr lang="en-US" altLang="zh-CN" sz="2400" dirty="0" smtClean="0">
                <a:solidFill>
                  <a:srgbClr val="000000"/>
                </a:solidFill>
                <a:latin typeface="Times New Roman"/>
              </a:rPr>
              <a:t>kaynağının cinsi ve tesir süresi</a:t>
            </a:r>
          </a:p>
        </p:txBody>
      </p:sp>
      <p:sp>
        <p:nvSpPr>
          <p:cNvPr id="13" name="Veri Yer Tutucusu 12"/>
          <p:cNvSpPr>
            <a:spLocks noGrp="1"/>
          </p:cNvSpPr>
          <p:nvPr>
            <p:ph type="dt" sz="half" idx="10"/>
          </p:nvPr>
        </p:nvSpPr>
        <p:spPr/>
        <p:txBody>
          <a:bodyPr/>
          <a:lstStyle/>
          <a:p>
            <a:fld id="{345A80BF-7B50-42B4-8344-2D2A1EF447DB}" type="datetime10">
              <a:rPr lang="tr-TR" smtClean="0"/>
              <a:t>17:22</a:t>
            </a:fld>
            <a:endParaRPr lang="tr-TR"/>
          </a:p>
        </p:txBody>
      </p:sp>
      <p:sp>
        <p:nvSpPr>
          <p:cNvPr id="14" name="TextBox 1"/>
          <p:cNvSpPr txBox="1"/>
          <p:nvPr/>
        </p:nvSpPr>
        <p:spPr>
          <a:xfrm>
            <a:off x="3714877" y="507276"/>
            <a:ext cx="3161965" cy="406573"/>
          </a:xfrm>
          <a:prstGeom prst="rect">
            <a:avLst/>
          </a:prstGeom>
          <a:noFill/>
        </p:spPr>
        <p:txBody>
          <a:bodyPr wrap="none" lIns="0" tIns="0" rIns="0" rtlCol="0">
            <a:spAutoFit/>
          </a:bodyPr>
          <a:lstStyle/>
          <a:p>
            <a:r>
              <a:rPr lang="en-US" altLang="zh-CN" sz="2700" b="1" dirty="0" smtClean="0">
                <a:solidFill>
                  <a:srgbClr val="FF0000"/>
                </a:solidFill>
                <a:latin typeface="Times New Roman"/>
              </a:rPr>
              <a:t>TEMEL KAVRAMLAR</a:t>
            </a:r>
          </a:p>
        </p:txBody>
      </p:sp>
      <p:sp>
        <p:nvSpPr>
          <p:cNvPr id="11" name="Slayt Numarası Yer Tutucusu 10"/>
          <p:cNvSpPr>
            <a:spLocks noGrp="1"/>
          </p:cNvSpPr>
          <p:nvPr>
            <p:ph type="sldNum" sz="quarter" idx="12"/>
          </p:nvPr>
        </p:nvSpPr>
        <p:spPr/>
        <p:txBody>
          <a:bodyPr/>
          <a:lstStyle/>
          <a:p>
            <a:fld id="{9B5D9E56-A432-4385-BBE3-44EE42913F6E}" type="slidenum">
              <a:rPr lang="tr-TR" smtClean="0"/>
              <a:pPr/>
              <a:t>6</a:t>
            </a:fld>
            <a:endParaRPr lang="tr-TR"/>
          </a:p>
        </p:txBody>
      </p:sp>
    </p:spTree>
    <p:extLst>
      <p:ext uri="{BB962C8B-B14F-4D97-AF65-F5344CB8AC3E}">
        <p14:creationId xmlns:p14="http://schemas.microsoft.com/office/powerpoint/2010/main" val="68093516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Image 17"/>
          <p:cNvPicPr>
            <a:picLocks noChangeAspect="1"/>
          </p:cNvPicPr>
          <p:nvPr/>
        </p:nvPicPr>
        <p:blipFill>
          <a:blip r:embed="rId2" cstate="print"/>
          <a:stretch>
            <a:fillRect/>
          </a:stretch>
        </p:blipFill>
        <p:spPr>
          <a:xfrm>
            <a:off x="5641848" y="3995928"/>
            <a:ext cx="2990088" cy="2249424"/>
          </a:xfrm>
          <a:prstGeom prst="rect">
            <a:avLst/>
          </a:prstGeom>
        </p:spPr>
      </p:pic>
      <p:sp>
        <p:nvSpPr>
          <p:cNvPr id="9" name="TextBox 1"/>
          <p:cNvSpPr txBox="1"/>
          <p:nvPr/>
        </p:nvSpPr>
        <p:spPr>
          <a:xfrm>
            <a:off x="3714877" y="507276"/>
            <a:ext cx="3161965" cy="406573"/>
          </a:xfrm>
          <a:prstGeom prst="rect">
            <a:avLst/>
          </a:prstGeom>
          <a:noFill/>
        </p:spPr>
        <p:txBody>
          <a:bodyPr wrap="none" lIns="0" tIns="0" rIns="0" rtlCol="0">
            <a:spAutoFit/>
          </a:bodyPr>
          <a:lstStyle/>
          <a:p>
            <a:r>
              <a:rPr lang="en-US" altLang="zh-CN" sz="2700" b="1" dirty="0" smtClean="0">
                <a:solidFill>
                  <a:srgbClr val="FF0000"/>
                </a:solidFill>
                <a:latin typeface="Times New Roman"/>
              </a:rPr>
              <a:t>TEMEL KAVRAMLAR</a:t>
            </a:r>
          </a:p>
        </p:txBody>
      </p:sp>
      <p:sp>
        <p:nvSpPr>
          <p:cNvPr id="2" name="TextBox 2"/>
          <p:cNvSpPr txBox="1"/>
          <p:nvPr/>
        </p:nvSpPr>
        <p:spPr>
          <a:xfrm>
            <a:off x="793394" y="1698675"/>
            <a:ext cx="2006803" cy="348691"/>
          </a:xfrm>
          <a:prstGeom prst="rect">
            <a:avLst/>
          </a:prstGeom>
          <a:noFill/>
        </p:spPr>
        <p:txBody>
          <a:bodyPr wrap="none" lIns="0" tIns="0" rIns="0" rtlCol="0">
            <a:spAutoFit/>
          </a:bodyPr>
          <a:lstStyle/>
          <a:p>
            <a:r>
              <a:rPr lang="en-US" altLang="zh-CN" sz="2400" b="1" dirty="0" smtClean="0">
                <a:solidFill>
                  <a:srgbClr val="0032CB"/>
                </a:solidFill>
                <a:latin typeface="Times New Roman"/>
              </a:rPr>
              <a:t>Isı Kaynakları:</a:t>
            </a:r>
          </a:p>
        </p:txBody>
      </p:sp>
      <p:sp>
        <p:nvSpPr>
          <p:cNvPr id="3" name="TextBox 3"/>
          <p:cNvSpPr txBox="1"/>
          <p:nvPr/>
        </p:nvSpPr>
        <p:spPr>
          <a:xfrm>
            <a:off x="793394" y="2430195"/>
            <a:ext cx="7417308" cy="348691"/>
          </a:xfrm>
          <a:prstGeom prst="rect">
            <a:avLst/>
          </a:prstGeom>
          <a:noFill/>
        </p:spPr>
        <p:txBody>
          <a:bodyPr wrap="none" lIns="0" tIns="0" rIns="0" rtlCol="0">
            <a:spAutoFit/>
          </a:bodyPr>
          <a:lstStyle/>
          <a:p>
            <a:r>
              <a:rPr lang="en-US" altLang="zh-CN" sz="2400" dirty="0" smtClean="0">
                <a:solidFill>
                  <a:srgbClr val="000000"/>
                </a:solidFill>
                <a:latin typeface="Times New Roman"/>
              </a:rPr>
              <a:t>Bir maddenin yanmaya başlaması için yeterli miktarda</a:t>
            </a:r>
          </a:p>
        </p:txBody>
      </p:sp>
      <p:sp>
        <p:nvSpPr>
          <p:cNvPr id="4" name="TextBox 4"/>
          <p:cNvSpPr txBox="1"/>
          <p:nvPr/>
        </p:nvSpPr>
        <p:spPr>
          <a:xfrm>
            <a:off x="793394" y="2795923"/>
            <a:ext cx="6617723" cy="349039"/>
          </a:xfrm>
          <a:prstGeom prst="rect">
            <a:avLst/>
          </a:prstGeom>
          <a:noFill/>
        </p:spPr>
        <p:txBody>
          <a:bodyPr wrap="none" lIns="0" tIns="0" rIns="0" rtlCol="0">
            <a:spAutoFit/>
          </a:bodyPr>
          <a:lstStyle/>
          <a:p>
            <a:r>
              <a:rPr lang="en-US" altLang="zh-CN" sz="2400" dirty="0" smtClean="0">
                <a:solidFill>
                  <a:srgbClr val="000000"/>
                </a:solidFill>
                <a:latin typeface="Times New Roman"/>
              </a:rPr>
              <a:t>ısıya ihtiyaç vardır. İhtiyaç duyulan bu ısı bir çok</a:t>
            </a:r>
          </a:p>
        </p:txBody>
      </p:sp>
      <p:sp>
        <p:nvSpPr>
          <p:cNvPr id="5" name="TextBox 5"/>
          <p:cNvSpPr txBox="1"/>
          <p:nvPr/>
        </p:nvSpPr>
        <p:spPr>
          <a:xfrm>
            <a:off x="793394" y="3161969"/>
            <a:ext cx="4518355" cy="348691"/>
          </a:xfrm>
          <a:prstGeom prst="rect">
            <a:avLst/>
          </a:prstGeom>
          <a:noFill/>
        </p:spPr>
        <p:txBody>
          <a:bodyPr wrap="none" lIns="0" tIns="0" rIns="0" rtlCol="0">
            <a:spAutoFit/>
          </a:bodyPr>
          <a:lstStyle/>
          <a:p>
            <a:r>
              <a:rPr lang="en-US" altLang="zh-CN" sz="2400" dirty="0" smtClean="0">
                <a:solidFill>
                  <a:srgbClr val="000000"/>
                </a:solidFill>
                <a:latin typeface="Times New Roman"/>
              </a:rPr>
              <a:t>kaynaktan meydana gelmektedir.</a:t>
            </a:r>
          </a:p>
        </p:txBody>
      </p:sp>
      <p:sp>
        <p:nvSpPr>
          <p:cNvPr id="6" name="TextBox 6"/>
          <p:cNvSpPr txBox="1"/>
          <p:nvPr/>
        </p:nvSpPr>
        <p:spPr>
          <a:xfrm>
            <a:off x="793394" y="3893489"/>
            <a:ext cx="4739335" cy="348691"/>
          </a:xfrm>
          <a:prstGeom prst="rect">
            <a:avLst/>
          </a:prstGeom>
          <a:noFill/>
        </p:spPr>
        <p:txBody>
          <a:bodyPr wrap="none" lIns="0" tIns="0" rIns="0" rtlCol="0">
            <a:spAutoFit/>
          </a:bodyPr>
          <a:lstStyle/>
          <a:p>
            <a:r>
              <a:rPr lang="en-US" altLang="zh-CN" sz="2400" dirty="0" smtClean="0">
                <a:solidFill>
                  <a:srgbClr val="000000"/>
                </a:solidFill>
                <a:latin typeface="Times New Roman"/>
              </a:rPr>
              <a:t>Isı kaynakları iki kısımda incelenir:</a:t>
            </a:r>
          </a:p>
        </p:txBody>
      </p:sp>
      <p:sp>
        <p:nvSpPr>
          <p:cNvPr id="7" name="TextBox 7"/>
          <p:cNvSpPr txBox="1"/>
          <p:nvPr/>
        </p:nvSpPr>
        <p:spPr>
          <a:xfrm>
            <a:off x="793394" y="4625390"/>
            <a:ext cx="3103473" cy="348691"/>
          </a:xfrm>
          <a:prstGeom prst="rect">
            <a:avLst/>
          </a:prstGeom>
          <a:noFill/>
        </p:spPr>
        <p:txBody>
          <a:bodyPr wrap="none" lIns="0" tIns="0" rIns="0" rtlCol="0">
            <a:spAutoFit/>
          </a:bodyPr>
          <a:lstStyle/>
          <a:p>
            <a:r>
              <a:rPr lang="en-US" altLang="zh-CN" sz="2400" b="1" dirty="0" smtClean="0">
                <a:solidFill>
                  <a:srgbClr val="000000"/>
                </a:solidFill>
                <a:latin typeface="Times New Roman"/>
              </a:rPr>
              <a:t>1. Doğal Isı Kaynakları</a:t>
            </a:r>
          </a:p>
        </p:txBody>
      </p:sp>
      <p:sp>
        <p:nvSpPr>
          <p:cNvPr id="8" name="TextBox 8"/>
          <p:cNvSpPr txBox="1"/>
          <p:nvPr/>
        </p:nvSpPr>
        <p:spPr>
          <a:xfrm>
            <a:off x="793394" y="4991150"/>
            <a:ext cx="4080967" cy="348691"/>
          </a:xfrm>
          <a:prstGeom prst="rect">
            <a:avLst/>
          </a:prstGeom>
          <a:noFill/>
        </p:spPr>
        <p:txBody>
          <a:bodyPr wrap="none" lIns="0" tIns="0" rIns="0" rtlCol="0">
            <a:spAutoFit/>
          </a:bodyPr>
          <a:lstStyle/>
          <a:p>
            <a:r>
              <a:rPr lang="en-US" altLang="zh-CN" sz="2400" b="1" dirty="0" smtClean="0">
                <a:solidFill>
                  <a:srgbClr val="000000"/>
                </a:solidFill>
                <a:latin typeface="Times New Roman"/>
              </a:rPr>
              <a:t>2. Suni (Yapay) Isı Kaynakları</a:t>
            </a:r>
          </a:p>
        </p:txBody>
      </p:sp>
      <p:sp>
        <p:nvSpPr>
          <p:cNvPr id="13" name="Veri Yer Tutucusu 12"/>
          <p:cNvSpPr>
            <a:spLocks noGrp="1"/>
          </p:cNvSpPr>
          <p:nvPr>
            <p:ph type="dt" sz="half" idx="10"/>
          </p:nvPr>
        </p:nvSpPr>
        <p:spPr/>
        <p:txBody>
          <a:bodyPr/>
          <a:lstStyle/>
          <a:p>
            <a:fld id="{4E116967-5C90-426C-9BD6-D2FF84880163}" type="datetime10">
              <a:rPr lang="tr-TR" smtClean="0"/>
              <a:t>17:22</a:t>
            </a:fld>
            <a:endParaRPr lang="tr-TR"/>
          </a:p>
        </p:txBody>
      </p:sp>
      <p:sp>
        <p:nvSpPr>
          <p:cNvPr id="11" name="Slayt Numarası Yer Tutucusu 10"/>
          <p:cNvSpPr>
            <a:spLocks noGrp="1"/>
          </p:cNvSpPr>
          <p:nvPr>
            <p:ph type="sldNum" sz="quarter" idx="12"/>
          </p:nvPr>
        </p:nvSpPr>
        <p:spPr/>
        <p:txBody>
          <a:bodyPr/>
          <a:lstStyle/>
          <a:p>
            <a:fld id="{9B5D9E56-A432-4385-BBE3-44EE42913F6E}" type="slidenum">
              <a:rPr lang="tr-TR" smtClean="0"/>
              <a:pPr/>
              <a:t>7</a:t>
            </a:fld>
            <a:endParaRPr lang="tr-TR"/>
          </a:p>
        </p:txBody>
      </p:sp>
    </p:spTree>
    <p:extLst>
      <p:ext uri="{BB962C8B-B14F-4D97-AF65-F5344CB8AC3E}">
        <p14:creationId xmlns:p14="http://schemas.microsoft.com/office/powerpoint/2010/main" val="417671491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1"/>
          <p:cNvSpPr txBox="1"/>
          <p:nvPr/>
        </p:nvSpPr>
        <p:spPr>
          <a:xfrm>
            <a:off x="3714877" y="507276"/>
            <a:ext cx="3161965" cy="406573"/>
          </a:xfrm>
          <a:prstGeom prst="rect">
            <a:avLst/>
          </a:prstGeom>
          <a:noFill/>
        </p:spPr>
        <p:txBody>
          <a:bodyPr wrap="none" lIns="0" tIns="0" rIns="0" rtlCol="0">
            <a:spAutoFit/>
          </a:bodyPr>
          <a:lstStyle/>
          <a:p>
            <a:r>
              <a:rPr lang="en-US" altLang="zh-CN" sz="2700" b="1" dirty="0" smtClean="0">
                <a:solidFill>
                  <a:srgbClr val="FF0000"/>
                </a:solidFill>
                <a:latin typeface="Times New Roman"/>
              </a:rPr>
              <a:t>TEMEL KAVRAMLAR</a:t>
            </a:r>
          </a:p>
        </p:txBody>
      </p:sp>
      <p:sp>
        <p:nvSpPr>
          <p:cNvPr id="2" name="TextBox 2"/>
          <p:cNvSpPr txBox="1"/>
          <p:nvPr/>
        </p:nvSpPr>
        <p:spPr>
          <a:xfrm>
            <a:off x="793394" y="1698675"/>
            <a:ext cx="2094560" cy="348691"/>
          </a:xfrm>
          <a:prstGeom prst="rect">
            <a:avLst/>
          </a:prstGeom>
          <a:noFill/>
        </p:spPr>
        <p:txBody>
          <a:bodyPr wrap="none" lIns="0" tIns="0" rIns="0" rtlCol="0">
            <a:spAutoFit/>
          </a:bodyPr>
          <a:lstStyle/>
          <a:p>
            <a:r>
              <a:rPr lang="en-US" altLang="zh-CN" sz="2400" b="1" dirty="0" smtClean="0">
                <a:solidFill>
                  <a:srgbClr val="0032CB"/>
                </a:solidFill>
                <a:latin typeface="Times New Roman"/>
              </a:rPr>
              <a:t>Yangın Üçgeni:</a:t>
            </a:r>
          </a:p>
        </p:txBody>
      </p:sp>
      <p:sp>
        <p:nvSpPr>
          <p:cNvPr id="3" name="TextBox 3"/>
          <p:cNvSpPr txBox="1"/>
          <p:nvPr/>
        </p:nvSpPr>
        <p:spPr>
          <a:xfrm>
            <a:off x="793394" y="2430195"/>
            <a:ext cx="4275429" cy="348691"/>
          </a:xfrm>
          <a:prstGeom prst="rect">
            <a:avLst/>
          </a:prstGeom>
          <a:noFill/>
        </p:spPr>
        <p:txBody>
          <a:bodyPr wrap="none" lIns="0" tIns="0" rIns="0" rtlCol="0">
            <a:spAutoFit/>
          </a:bodyPr>
          <a:lstStyle/>
          <a:p>
            <a:r>
              <a:rPr lang="en-US" altLang="zh-CN" sz="2400" dirty="0" smtClean="0">
                <a:solidFill>
                  <a:srgbClr val="000000"/>
                </a:solidFill>
                <a:latin typeface="Times New Roman"/>
              </a:rPr>
              <a:t>Yangının oluşması için üç temel</a:t>
            </a:r>
          </a:p>
        </p:txBody>
      </p:sp>
      <p:sp>
        <p:nvSpPr>
          <p:cNvPr id="4" name="TextBox 4"/>
          <p:cNvSpPr txBox="1"/>
          <p:nvPr/>
        </p:nvSpPr>
        <p:spPr>
          <a:xfrm>
            <a:off x="793394" y="2795923"/>
            <a:ext cx="2926260" cy="349039"/>
          </a:xfrm>
          <a:prstGeom prst="rect">
            <a:avLst/>
          </a:prstGeom>
          <a:noFill/>
        </p:spPr>
        <p:txBody>
          <a:bodyPr wrap="none" lIns="0" tIns="0" rIns="0" rtlCol="0">
            <a:spAutoFit/>
          </a:bodyPr>
          <a:lstStyle/>
          <a:p>
            <a:r>
              <a:rPr lang="en-US" altLang="zh-CN" sz="2400" dirty="0" smtClean="0">
                <a:solidFill>
                  <a:srgbClr val="000000"/>
                </a:solidFill>
                <a:latin typeface="Times New Roman"/>
              </a:rPr>
              <a:t>unsura ihtiyaç vardır:</a:t>
            </a:r>
          </a:p>
        </p:txBody>
      </p:sp>
      <p:sp>
        <p:nvSpPr>
          <p:cNvPr id="5" name="TextBox 5"/>
          <p:cNvSpPr txBox="1"/>
          <p:nvPr/>
        </p:nvSpPr>
        <p:spPr>
          <a:xfrm>
            <a:off x="793394" y="3527729"/>
            <a:ext cx="2194255" cy="348691"/>
          </a:xfrm>
          <a:prstGeom prst="rect">
            <a:avLst/>
          </a:prstGeom>
          <a:noFill/>
        </p:spPr>
        <p:txBody>
          <a:bodyPr wrap="none" lIns="0" tIns="0" rIns="0" rtlCol="0">
            <a:spAutoFit/>
          </a:bodyPr>
          <a:lstStyle/>
          <a:p>
            <a:r>
              <a:rPr lang="en-US" altLang="zh-CN" sz="2400" b="1" dirty="0" smtClean="0">
                <a:solidFill>
                  <a:srgbClr val="000000"/>
                </a:solidFill>
                <a:latin typeface="Times New Roman"/>
              </a:rPr>
              <a:t>1. Yanıcı Madde</a:t>
            </a:r>
          </a:p>
        </p:txBody>
      </p:sp>
      <p:sp>
        <p:nvSpPr>
          <p:cNvPr id="6" name="TextBox 6"/>
          <p:cNvSpPr txBox="1"/>
          <p:nvPr/>
        </p:nvSpPr>
        <p:spPr>
          <a:xfrm>
            <a:off x="793394" y="3893489"/>
            <a:ext cx="3564635" cy="348691"/>
          </a:xfrm>
          <a:prstGeom prst="rect">
            <a:avLst/>
          </a:prstGeom>
          <a:noFill/>
        </p:spPr>
        <p:txBody>
          <a:bodyPr wrap="none" lIns="0" tIns="0" rIns="0" rtlCol="0">
            <a:spAutoFit/>
          </a:bodyPr>
          <a:lstStyle/>
          <a:p>
            <a:r>
              <a:rPr lang="en-US" altLang="zh-CN" sz="2400" b="1" dirty="0" smtClean="0">
                <a:solidFill>
                  <a:srgbClr val="000000"/>
                </a:solidFill>
                <a:latin typeface="Times New Roman"/>
              </a:rPr>
              <a:t>2. Yakıcı Madde (Oksijen)</a:t>
            </a:r>
          </a:p>
        </p:txBody>
      </p:sp>
      <p:sp>
        <p:nvSpPr>
          <p:cNvPr id="7" name="TextBox 7"/>
          <p:cNvSpPr txBox="1"/>
          <p:nvPr/>
        </p:nvSpPr>
        <p:spPr>
          <a:xfrm>
            <a:off x="793394" y="4259344"/>
            <a:ext cx="3475717" cy="349039"/>
          </a:xfrm>
          <a:prstGeom prst="rect">
            <a:avLst/>
          </a:prstGeom>
          <a:noFill/>
        </p:spPr>
        <p:txBody>
          <a:bodyPr wrap="none" lIns="0" tIns="0" rIns="0" rtlCol="0">
            <a:spAutoFit/>
          </a:bodyPr>
          <a:lstStyle/>
          <a:p>
            <a:r>
              <a:rPr lang="en-US" altLang="zh-CN" sz="2400" b="1" dirty="0" smtClean="0">
                <a:solidFill>
                  <a:srgbClr val="000000"/>
                </a:solidFill>
                <a:latin typeface="Times New Roman"/>
              </a:rPr>
              <a:t>3. Ateşleme Kaynağı (Isı)</a:t>
            </a:r>
          </a:p>
        </p:txBody>
      </p:sp>
      <p:sp>
        <p:nvSpPr>
          <p:cNvPr id="12" name="Veri Yer Tutucusu 11"/>
          <p:cNvSpPr>
            <a:spLocks noGrp="1"/>
          </p:cNvSpPr>
          <p:nvPr>
            <p:ph type="dt" sz="half" idx="10"/>
          </p:nvPr>
        </p:nvSpPr>
        <p:spPr/>
        <p:txBody>
          <a:bodyPr/>
          <a:lstStyle/>
          <a:p>
            <a:fld id="{0D2A3515-F600-4531-A039-A32A3689ECAE}" type="datetime10">
              <a:rPr lang="tr-TR" smtClean="0"/>
              <a:t>17:22</a:t>
            </a:fld>
            <a:endParaRPr lang="tr-TR"/>
          </a:p>
        </p:txBody>
      </p:sp>
      <p:sp>
        <p:nvSpPr>
          <p:cNvPr id="10" name="Slayt Numarası Yer Tutucusu 9"/>
          <p:cNvSpPr>
            <a:spLocks noGrp="1"/>
          </p:cNvSpPr>
          <p:nvPr>
            <p:ph type="sldNum" sz="quarter" idx="12"/>
          </p:nvPr>
        </p:nvSpPr>
        <p:spPr/>
        <p:txBody>
          <a:bodyPr/>
          <a:lstStyle/>
          <a:p>
            <a:fld id="{9B5D9E56-A432-4385-BBE3-44EE42913F6E}" type="slidenum">
              <a:rPr lang="tr-TR" smtClean="0"/>
              <a:pPr/>
              <a:t>8</a:t>
            </a:fld>
            <a:endParaRPr lang="tr-TR"/>
          </a:p>
        </p:txBody>
      </p:sp>
      <p:pic>
        <p:nvPicPr>
          <p:cNvPr id="13" name="Image 19"/>
          <p:cNvPicPr>
            <a:picLocks noChangeAspect="1"/>
          </p:cNvPicPr>
          <p:nvPr/>
        </p:nvPicPr>
        <p:blipFill rotWithShape="1">
          <a:blip r:embed="rId2" cstate="print"/>
          <a:srcRect l="3399" t="12847" r="3326" b="17838"/>
          <a:stretch/>
        </p:blipFill>
        <p:spPr>
          <a:xfrm>
            <a:off x="5724128" y="2848139"/>
            <a:ext cx="2840182" cy="2402177"/>
          </a:xfrm>
          <a:prstGeom prst="flowChartExtract">
            <a:avLst/>
          </a:prstGeom>
        </p:spPr>
      </p:pic>
      <p:sp>
        <p:nvSpPr>
          <p:cNvPr id="9" name="Metin kutusu 8"/>
          <p:cNvSpPr txBox="1"/>
          <p:nvPr/>
        </p:nvSpPr>
        <p:spPr>
          <a:xfrm rot="17967719">
            <a:off x="5695770" y="3893489"/>
            <a:ext cx="1027845" cy="369332"/>
          </a:xfrm>
          <a:prstGeom prst="rect">
            <a:avLst/>
          </a:prstGeom>
          <a:noFill/>
        </p:spPr>
        <p:txBody>
          <a:bodyPr wrap="none" rtlCol="0">
            <a:spAutoFit/>
          </a:bodyPr>
          <a:lstStyle/>
          <a:p>
            <a:r>
              <a:rPr lang="tr-TR" b="1" dirty="0" smtClean="0">
                <a:solidFill>
                  <a:srgbClr val="FF0000"/>
                </a:solidFill>
              </a:rPr>
              <a:t>SICAKLIK</a:t>
            </a:r>
            <a:endParaRPr lang="tr-TR" b="1" dirty="0">
              <a:solidFill>
                <a:srgbClr val="FF0000"/>
              </a:solidFill>
            </a:endParaRPr>
          </a:p>
        </p:txBody>
      </p:sp>
      <p:sp>
        <p:nvSpPr>
          <p:cNvPr id="11" name="Metin kutusu 10"/>
          <p:cNvSpPr txBox="1"/>
          <p:nvPr/>
        </p:nvSpPr>
        <p:spPr>
          <a:xfrm rot="3604720">
            <a:off x="7641972" y="3755411"/>
            <a:ext cx="953659" cy="369332"/>
          </a:xfrm>
          <a:prstGeom prst="rect">
            <a:avLst/>
          </a:prstGeom>
          <a:noFill/>
        </p:spPr>
        <p:txBody>
          <a:bodyPr wrap="none" rtlCol="0">
            <a:spAutoFit/>
          </a:bodyPr>
          <a:lstStyle/>
          <a:p>
            <a:r>
              <a:rPr lang="tr-TR" dirty="0" smtClean="0">
                <a:solidFill>
                  <a:srgbClr val="FF0000"/>
                </a:solidFill>
              </a:rPr>
              <a:t>OKSİJEN</a:t>
            </a:r>
            <a:endParaRPr lang="tr-TR" dirty="0">
              <a:solidFill>
                <a:srgbClr val="FF0000"/>
              </a:solidFill>
            </a:endParaRPr>
          </a:p>
        </p:txBody>
      </p:sp>
      <p:sp>
        <p:nvSpPr>
          <p:cNvPr id="14" name="Metin kutusu 13"/>
          <p:cNvSpPr txBox="1"/>
          <p:nvPr/>
        </p:nvSpPr>
        <p:spPr>
          <a:xfrm>
            <a:off x="5997398" y="5301208"/>
            <a:ext cx="2293641" cy="369332"/>
          </a:xfrm>
          <a:prstGeom prst="rect">
            <a:avLst/>
          </a:prstGeom>
          <a:noFill/>
        </p:spPr>
        <p:txBody>
          <a:bodyPr wrap="none" rtlCol="0">
            <a:spAutoFit/>
          </a:bodyPr>
          <a:lstStyle/>
          <a:p>
            <a:r>
              <a:rPr lang="tr-TR" dirty="0" smtClean="0">
                <a:solidFill>
                  <a:srgbClr val="FF0000"/>
                </a:solidFill>
              </a:rPr>
              <a:t>YANICI MADDE (YAKIT)</a:t>
            </a:r>
            <a:endParaRPr lang="tr-TR" dirty="0">
              <a:solidFill>
                <a:srgbClr val="FF0000"/>
              </a:solidFill>
            </a:endParaRPr>
          </a:p>
        </p:txBody>
      </p:sp>
      <p:sp>
        <p:nvSpPr>
          <p:cNvPr id="15" name="Metin kutusu 14"/>
          <p:cNvSpPr txBox="1"/>
          <p:nvPr/>
        </p:nvSpPr>
        <p:spPr>
          <a:xfrm>
            <a:off x="6300192" y="2420888"/>
            <a:ext cx="1701171" cy="369332"/>
          </a:xfrm>
          <a:prstGeom prst="rect">
            <a:avLst/>
          </a:prstGeom>
          <a:noFill/>
        </p:spPr>
        <p:txBody>
          <a:bodyPr wrap="none" rtlCol="0">
            <a:spAutoFit/>
          </a:bodyPr>
          <a:lstStyle/>
          <a:p>
            <a:r>
              <a:rPr lang="tr-TR" dirty="0" smtClean="0">
                <a:solidFill>
                  <a:srgbClr val="FF0000"/>
                </a:solidFill>
              </a:rPr>
              <a:t>YANGIN ÜÇGENİ</a:t>
            </a:r>
            <a:endParaRPr lang="tr-TR" dirty="0">
              <a:solidFill>
                <a:srgbClr val="FF0000"/>
              </a:solidFill>
            </a:endParaRPr>
          </a:p>
        </p:txBody>
      </p:sp>
    </p:spTree>
    <p:extLst>
      <p:ext uri="{BB962C8B-B14F-4D97-AF65-F5344CB8AC3E}">
        <p14:creationId xmlns:p14="http://schemas.microsoft.com/office/powerpoint/2010/main" val="307936759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
          <p:cNvSpPr txBox="1"/>
          <p:nvPr/>
        </p:nvSpPr>
        <p:spPr>
          <a:xfrm>
            <a:off x="3714877" y="507276"/>
            <a:ext cx="3161965" cy="406573"/>
          </a:xfrm>
          <a:prstGeom prst="rect">
            <a:avLst/>
          </a:prstGeom>
          <a:noFill/>
        </p:spPr>
        <p:txBody>
          <a:bodyPr wrap="none" lIns="0" tIns="0" rIns="0" rtlCol="0">
            <a:spAutoFit/>
          </a:bodyPr>
          <a:lstStyle/>
          <a:p>
            <a:r>
              <a:rPr lang="en-US" altLang="zh-CN" sz="2700" b="1" dirty="0" smtClean="0">
                <a:solidFill>
                  <a:srgbClr val="FF0000"/>
                </a:solidFill>
                <a:latin typeface="Times New Roman"/>
              </a:rPr>
              <a:t>TEMEL KAVRAMLAR</a:t>
            </a:r>
          </a:p>
        </p:txBody>
      </p:sp>
      <p:sp>
        <p:nvSpPr>
          <p:cNvPr id="2" name="TextBox 2"/>
          <p:cNvSpPr txBox="1"/>
          <p:nvPr/>
        </p:nvSpPr>
        <p:spPr>
          <a:xfrm>
            <a:off x="793394" y="1698675"/>
            <a:ext cx="4931054" cy="348691"/>
          </a:xfrm>
          <a:prstGeom prst="rect">
            <a:avLst/>
          </a:prstGeom>
          <a:noFill/>
        </p:spPr>
        <p:txBody>
          <a:bodyPr wrap="none" lIns="0" tIns="0" rIns="0" rtlCol="0">
            <a:spAutoFit/>
          </a:bodyPr>
          <a:lstStyle/>
          <a:p>
            <a:r>
              <a:rPr lang="en-US" altLang="zh-CN" sz="2400" dirty="0" smtClean="0">
                <a:solidFill>
                  <a:srgbClr val="000000"/>
                </a:solidFill>
                <a:latin typeface="Times New Roman"/>
              </a:rPr>
              <a:t>Bu üç öğe yangın üçgenini oluşturur.</a:t>
            </a:r>
          </a:p>
        </p:txBody>
      </p:sp>
      <p:sp>
        <p:nvSpPr>
          <p:cNvPr id="3" name="TextBox 3"/>
          <p:cNvSpPr txBox="1"/>
          <p:nvPr/>
        </p:nvSpPr>
        <p:spPr>
          <a:xfrm>
            <a:off x="793394" y="2064435"/>
            <a:ext cx="4199868" cy="415498"/>
          </a:xfrm>
          <a:prstGeom prst="rect">
            <a:avLst/>
          </a:prstGeom>
          <a:noFill/>
        </p:spPr>
        <p:txBody>
          <a:bodyPr wrap="none" lIns="0" tIns="0" rIns="0" rtlCol="0">
            <a:spAutoFit/>
          </a:bodyPr>
          <a:lstStyle/>
          <a:p>
            <a:r>
              <a:rPr lang="en-US" altLang="zh-CN" sz="2400" dirty="0" smtClean="0">
                <a:solidFill>
                  <a:srgbClr val="000000"/>
                </a:solidFill>
                <a:latin typeface="Times New Roman"/>
              </a:rPr>
              <a:t>Bunlara ilaveten dördüncü </a:t>
            </a:r>
            <a:r>
              <a:rPr lang="en-US" altLang="zh-CN" sz="2400" dirty="0" err="1" smtClean="0">
                <a:solidFill>
                  <a:srgbClr val="000000"/>
                </a:solidFill>
                <a:latin typeface="Times New Roman"/>
              </a:rPr>
              <a:t>bir</a:t>
            </a:r>
            <a:r>
              <a:rPr lang="en-US" altLang="zh-CN" sz="2400" dirty="0" smtClean="0">
                <a:solidFill>
                  <a:srgbClr val="000000"/>
                </a:solidFill>
                <a:latin typeface="Times New Roman"/>
              </a:rPr>
              <a:t> ö</a:t>
            </a:r>
            <a:r>
              <a:rPr lang="tr-TR" altLang="zh-CN" sz="2400" dirty="0">
                <a:solidFill>
                  <a:srgbClr val="000000"/>
                </a:solidFill>
                <a:latin typeface="Times New Roman"/>
              </a:rPr>
              <a:t>ğ</a:t>
            </a:r>
            <a:r>
              <a:rPr lang="en-US" altLang="zh-CN" sz="2400" dirty="0" smtClean="0">
                <a:solidFill>
                  <a:srgbClr val="000000"/>
                </a:solidFill>
                <a:latin typeface="Times New Roman"/>
              </a:rPr>
              <a:t>e</a:t>
            </a:r>
          </a:p>
        </p:txBody>
      </p:sp>
      <p:sp>
        <p:nvSpPr>
          <p:cNvPr id="4" name="TextBox 4"/>
          <p:cNvSpPr txBox="1"/>
          <p:nvPr/>
        </p:nvSpPr>
        <p:spPr>
          <a:xfrm>
            <a:off x="793394" y="2430195"/>
            <a:ext cx="4251164" cy="415498"/>
          </a:xfrm>
          <a:prstGeom prst="rect">
            <a:avLst/>
          </a:prstGeom>
          <a:noFill/>
        </p:spPr>
        <p:txBody>
          <a:bodyPr wrap="none" lIns="0" tIns="0" rIns="0" rtlCol="0">
            <a:spAutoFit/>
          </a:bodyPr>
          <a:lstStyle/>
          <a:p>
            <a:r>
              <a:rPr lang="en-US" altLang="zh-CN" sz="2400" b="1" u="sng" dirty="0" smtClean="0">
                <a:latin typeface="Times New Roman"/>
              </a:rPr>
              <a:t>yanma zinciri </a:t>
            </a:r>
            <a:r>
              <a:rPr lang="en-US" altLang="zh-CN" sz="2400" dirty="0" smtClean="0">
                <a:latin typeface="Times New Roman"/>
              </a:rPr>
              <a:t>olarak söylenebilir</a:t>
            </a:r>
            <a:r>
              <a:rPr lang="en-US" altLang="zh-CN" sz="2400" b="1" dirty="0" smtClean="0">
                <a:solidFill>
                  <a:srgbClr val="0032CB"/>
                </a:solidFill>
                <a:latin typeface="Times New Roman"/>
              </a:rPr>
              <a:t>.</a:t>
            </a:r>
          </a:p>
        </p:txBody>
      </p:sp>
      <p:sp>
        <p:nvSpPr>
          <p:cNvPr id="5" name="TextBox 5"/>
          <p:cNvSpPr txBox="1"/>
          <p:nvPr/>
        </p:nvSpPr>
        <p:spPr>
          <a:xfrm>
            <a:off x="793394" y="3161969"/>
            <a:ext cx="3867597" cy="415498"/>
          </a:xfrm>
          <a:prstGeom prst="rect">
            <a:avLst/>
          </a:prstGeom>
          <a:noFill/>
        </p:spPr>
        <p:txBody>
          <a:bodyPr wrap="none" lIns="0" tIns="0" rIns="0" rtlCol="0">
            <a:spAutoFit/>
          </a:bodyPr>
          <a:lstStyle/>
          <a:p>
            <a:r>
              <a:rPr lang="en-US" altLang="zh-CN" sz="2400" b="1" dirty="0" smtClean="0">
                <a:solidFill>
                  <a:srgbClr val="000000"/>
                </a:solidFill>
                <a:latin typeface="Times New Roman"/>
              </a:rPr>
              <a:t>Yanma zinciri </a:t>
            </a:r>
            <a:r>
              <a:rPr lang="en-US" altLang="zh-CN" sz="2400" dirty="0" smtClean="0">
                <a:solidFill>
                  <a:srgbClr val="000000"/>
                </a:solidFill>
                <a:latin typeface="Times New Roman"/>
              </a:rPr>
              <a:t>yanma üçgenini</a:t>
            </a:r>
          </a:p>
        </p:txBody>
      </p:sp>
      <p:sp>
        <p:nvSpPr>
          <p:cNvPr id="6" name="TextBox 6"/>
          <p:cNvSpPr txBox="1"/>
          <p:nvPr/>
        </p:nvSpPr>
        <p:spPr>
          <a:xfrm>
            <a:off x="793394" y="3527729"/>
            <a:ext cx="3792016" cy="348691"/>
          </a:xfrm>
          <a:prstGeom prst="rect">
            <a:avLst/>
          </a:prstGeom>
          <a:noFill/>
        </p:spPr>
        <p:txBody>
          <a:bodyPr wrap="none" lIns="0" tIns="0" rIns="0" rtlCol="0">
            <a:spAutoFit/>
          </a:bodyPr>
          <a:lstStyle/>
          <a:p>
            <a:r>
              <a:rPr lang="en-US" altLang="zh-CN" sz="2400" dirty="0" smtClean="0">
                <a:solidFill>
                  <a:srgbClr val="000000"/>
                </a:solidFill>
                <a:latin typeface="Times New Roman"/>
              </a:rPr>
              <a:t>oluşturan öğelerin bir araya</a:t>
            </a:r>
          </a:p>
        </p:txBody>
      </p:sp>
      <p:sp>
        <p:nvSpPr>
          <p:cNvPr id="7" name="TextBox 7"/>
          <p:cNvSpPr txBox="1"/>
          <p:nvPr/>
        </p:nvSpPr>
        <p:spPr>
          <a:xfrm>
            <a:off x="793394" y="3893489"/>
            <a:ext cx="4306519" cy="348691"/>
          </a:xfrm>
          <a:prstGeom prst="rect">
            <a:avLst/>
          </a:prstGeom>
          <a:noFill/>
        </p:spPr>
        <p:txBody>
          <a:bodyPr wrap="none" lIns="0" tIns="0" rIns="0" rtlCol="0">
            <a:spAutoFit/>
          </a:bodyPr>
          <a:lstStyle/>
          <a:p>
            <a:r>
              <a:rPr lang="en-US" altLang="zh-CN" sz="2400" dirty="0" smtClean="0">
                <a:solidFill>
                  <a:srgbClr val="000000"/>
                </a:solidFill>
                <a:latin typeface="Times New Roman"/>
              </a:rPr>
              <a:t>gelmesinden sonra oluşan ısının</a:t>
            </a:r>
          </a:p>
        </p:txBody>
      </p:sp>
      <p:sp>
        <p:nvSpPr>
          <p:cNvPr id="8" name="TextBox 8"/>
          <p:cNvSpPr txBox="1"/>
          <p:nvPr/>
        </p:nvSpPr>
        <p:spPr>
          <a:xfrm>
            <a:off x="793394" y="4259344"/>
            <a:ext cx="4395339" cy="349039"/>
          </a:xfrm>
          <a:prstGeom prst="rect">
            <a:avLst/>
          </a:prstGeom>
          <a:noFill/>
        </p:spPr>
        <p:txBody>
          <a:bodyPr wrap="none" lIns="0" tIns="0" rIns="0" rtlCol="0">
            <a:spAutoFit/>
          </a:bodyPr>
          <a:lstStyle/>
          <a:p>
            <a:r>
              <a:rPr lang="en-US" altLang="zh-CN" sz="2400" dirty="0" smtClean="0">
                <a:solidFill>
                  <a:srgbClr val="000000"/>
                </a:solidFill>
                <a:latin typeface="Times New Roman"/>
              </a:rPr>
              <a:t>etkisiyle yanmanın şiddetlendiği</a:t>
            </a:r>
          </a:p>
        </p:txBody>
      </p:sp>
      <p:sp>
        <p:nvSpPr>
          <p:cNvPr id="9" name="TextBox 9"/>
          <p:cNvSpPr txBox="1"/>
          <p:nvPr/>
        </p:nvSpPr>
        <p:spPr>
          <a:xfrm>
            <a:off x="793394" y="4625390"/>
            <a:ext cx="1366113" cy="348691"/>
          </a:xfrm>
          <a:prstGeom prst="rect">
            <a:avLst/>
          </a:prstGeom>
          <a:noFill/>
        </p:spPr>
        <p:txBody>
          <a:bodyPr wrap="none" lIns="0" tIns="0" rIns="0" rtlCol="0">
            <a:spAutoFit/>
          </a:bodyPr>
          <a:lstStyle/>
          <a:p>
            <a:r>
              <a:rPr lang="en-US" altLang="zh-CN" sz="2400" dirty="0" smtClean="0">
                <a:solidFill>
                  <a:srgbClr val="000000"/>
                </a:solidFill>
                <a:latin typeface="Times New Roman"/>
              </a:rPr>
              <a:t>bölümdür.</a:t>
            </a:r>
          </a:p>
        </p:txBody>
      </p:sp>
      <p:sp>
        <p:nvSpPr>
          <p:cNvPr id="10" name="TextBox 10"/>
          <p:cNvSpPr txBox="1"/>
          <p:nvPr/>
        </p:nvSpPr>
        <p:spPr>
          <a:xfrm>
            <a:off x="793394" y="5356860"/>
            <a:ext cx="7267041" cy="348691"/>
          </a:xfrm>
          <a:prstGeom prst="rect">
            <a:avLst/>
          </a:prstGeom>
          <a:noFill/>
        </p:spPr>
        <p:txBody>
          <a:bodyPr wrap="none" lIns="0" tIns="0" rIns="0" rtlCol="0">
            <a:spAutoFit/>
          </a:bodyPr>
          <a:lstStyle/>
          <a:p>
            <a:r>
              <a:rPr lang="en-US" altLang="zh-CN" sz="2400" dirty="0" smtClean="0">
                <a:solidFill>
                  <a:srgbClr val="000000"/>
                </a:solidFill>
                <a:latin typeface="Times New Roman"/>
              </a:rPr>
              <a:t>Bu dört öğe bilindikten sonra ateşin söndürülmesinde</a:t>
            </a:r>
          </a:p>
        </p:txBody>
      </p:sp>
      <p:sp>
        <p:nvSpPr>
          <p:cNvPr id="11" name="TextBox 11"/>
          <p:cNvSpPr txBox="1"/>
          <p:nvPr/>
        </p:nvSpPr>
        <p:spPr>
          <a:xfrm>
            <a:off x="793394" y="5722638"/>
            <a:ext cx="4449953" cy="349039"/>
          </a:xfrm>
          <a:prstGeom prst="rect">
            <a:avLst/>
          </a:prstGeom>
          <a:noFill/>
        </p:spPr>
        <p:txBody>
          <a:bodyPr wrap="none" lIns="0" tIns="0" rIns="0" rtlCol="0">
            <a:spAutoFit/>
          </a:bodyPr>
          <a:lstStyle/>
          <a:p>
            <a:r>
              <a:rPr lang="en-US" altLang="zh-CN" sz="2400" dirty="0" smtClean="0">
                <a:solidFill>
                  <a:srgbClr val="000000"/>
                </a:solidFill>
                <a:latin typeface="Times New Roman"/>
              </a:rPr>
              <a:t>kullanılan teknikler ortaya çıkar.</a:t>
            </a:r>
          </a:p>
        </p:txBody>
      </p:sp>
      <p:sp>
        <p:nvSpPr>
          <p:cNvPr id="16" name="Veri Yer Tutucusu 15"/>
          <p:cNvSpPr>
            <a:spLocks noGrp="1"/>
          </p:cNvSpPr>
          <p:nvPr>
            <p:ph type="dt" sz="half" idx="10"/>
          </p:nvPr>
        </p:nvSpPr>
        <p:spPr/>
        <p:txBody>
          <a:bodyPr/>
          <a:lstStyle/>
          <a:p>
            <a:fld id="{7FB0A655-CFCD-4248-A4EE-31A9DA9CEBCC}" type="datetime10">
              <a:rPr lang="tr-TR" smtClean="0"/>
              <a:t>17:22</a:t>
            </a:fld>
            <a:endParaRPr lang="tr-TR"/>
          </a:p>
        </p:txBody>
      </p:sp>
      <p:sp>
        <p:nvSpPr>
          <p:cNvPr id="14" name="Slayt Numarası Yer Tutucusu 13"/>
          <p:cNvSpPr>
            <a:spLocks noGrp="1"/>
          </p:cNvSpPr>
          <p:nvPr>
            <p:ph type="sldNum" sz="quarter" idx="12"/>
          </p:nvPr>
        </p:nvSpPr>
        <p:spPr/>
        <p:txBody>
          <a:bodyPr/>
          <a:lstStyle/>
          <a:p>
            <a:fld id="{9B5D9E56-A432-4385-BBE3-44EE42913F6E}" type="slidenum">
              <a:rPr lang="tr-TR" smtClean="0"/>
              <a:pPr/>
              <a:t>9</a:t>
            </a:fld>
            <a:endParaRPr lang="tr-TR"/>
          </a:p>
        </p:txBody>
      </p:sp>
      <p:pic>
        <p:nvPicPr>
          <p:cNvPr id="41986" name="Picture 2" descr="http://www.egraphic.ru/images/photoeffects/263/2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2160" y="1523364"/>
            <a:ext cx="2833383" cy="37778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8010901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
          <p:cNvSpPr txBox="1"/>
          <p:nvPr/>
        </p:nvSpPr>
        <p:spPr>
          <a:xfrm>
            <a:off x="3714877" y="507276"/>
            <a:ext cx="3161965" cy="406573"/>
          </a:xfrm>
          <a:prstGeom prst="rect">
            <a:avLst/>
          </a:prstGeom>
          <a:noFill/>
        </p:spPr>
        <p:txBody>
          <a:bodyPr wrap="none" lIns="0" tIns="0" rIns="0" rtlCol="0">
            <a:spAutoFit/>
          </a:bodyPr>
          <a:lstStyle/>
          <a:p>
            <a:r>
              <a:rPr lang="en-US" altLang="zh-CN" sz="2700" b="1" dirty="0" smtClean="0">
                <a:solidFill>
                  <a:srgbClr val="FF0000"/>
                </a:solidFill>
                <a:latin typeface="Times New Roman"/>
              </a:rPr>
              <a:t>TEMEL KAVRAMLAR</a:t>
            </a:r>
          </a:p>
        </p:txBody>
      </p:sp>
      <p:sp>
        <p:nvSpPr>
          <p:cNvPr id="2" name="TextBox 2"/>
          <p:cNvSpPr txBox="1"/>
          <p:nvPr/>
        </p:nvSpPr>
        <p:spPr>
          <a:xfrm>
            <a:off x="793394" y="1698675"/>
            <a:ext cx="2204923" cy="348691"/>
          </a:xfrm>
          <a:prstGeom prst="rect">
            <a:avLst/>
          </a:prstGeom>
          <a:noFill/>
        </p:spPr>
        <p:txBody>
          <a:bodyPr wrap="none" lIns="0" tIns="0" rIns="0" rtlCol="0">
            <a:spAutoFit/>
          </a:bodyPr>
          <a:lstStyle/>
          <a:p>
            <a:r>
              <a:rPr lang="en-US" altLang="zh-CN" sz="2400" b="1" dirty="0" smtClean="0">
                <a:solidFill>
                  <a:srgbClr val="0032CB"/>
                </a:solidFill>
                <a:latin typeface="Times New Roman"/>
              </a:rPr>
              <a:t>Yangın Dumanı:</a:t>
            </a:r>
          </a:p>
        </p:txBody>
      </p:sp>
      <p:sp>
        <p:nvSpPr>
          <p:cNvPr id="3" name="TextBox 3"/>
          <p:cNvSpPr txBox="1"/>
          <p:nvPr/>
        </p:nvSpPr>
        <p:spPr>
          <a:xfrm>
            <a:off x="793394" y="2442387"/>
            <a:ext cx="242011" cy="336499"/>
          </a:xfrm>
          <a:prstGeom prst="rect">
            <a:avLst/>
          </a:prstGeom>
          <a:noFill/>
        </p:spPr>
        <p:txBody>
          <a:bodyPr wrap="none" lIns="0" tIns="0" rIns="0" rtlCol="0">
            <a:spAutoFit/>
          </a:bodyPr>
          <a:lstStyle/>
          <a:p>
            <a:r>
              <a:rPr lang="en-US" altLang="zh-CN" sz="2400" dirty="0" smtClean="0">
                <a:solidFill>
                  <a:srgbClr val="000000"/>
                </a:solidFill>
                <a:latin typeface=""/>
              </a:rPr>
              <a:t></a:t>
            </a:r>
          </a:p>
        </p:txBody>
      </p:sp>
      <p:sp>
        <p:nvSpPr>
          <p:cNvPr id="4" name="TextBox 4"/>
          <p:cNvSpPr txBox="1"/>
          <p:nvPr/>
        </p:nvSpPr>
        <p:spPr>
          <a:xfrm>
            <a:off x="1136294" y="2430195"/>
            <a:ext cx="2277160" cy="348691"/>
          </a:xfrm>
          <a:prstGeom prst="rect">
            <a:avLst/>
          </a:prstGeom>
          <a:noFill/>
        </p:spPr>
        <p:txBody>
          <a:bodyPr wrap="none" lIns="0" tIns="0" rIns="0" rtlCol="0">
            <a:spAutoFit/>
          </a:bodyPr>
          <a:lstStyle/>
          <a:p>
            <a:r>
              <a:rPr lang="en-US" altLang="zh-CN" sz="2400" dirty="0" smtClean="0">
                <a:solidFill>
                  <a:srgbClr val="000000"/>
                </a:solidFill>
                <a:latin typeface="Times New Roman"/>
              </a:rPr>
              <a:t>Karbon monoksit</a:t>
            </a:r>
          </a:p>
        </p:txBody>
      </p:sp>
      <p:sp>
        <p:nvSpPr>
          <p:cNvPr id="5" name="TextBox 5"/>
          <p:cNvSpPr txBox="1"/>
          <p:nvPr/>
        </p:nvSpPr>
        <p:spPr>
          <a:xfrm>
            <a:off x="793394" y="2808127"/>
            <a:ext cx="242253" cy="336835"/>
          </a:xfrm>
          <a:prstGeom prst="rect">
            <a:avLst/>
          </a:prstGeom>
          <a:noFill/>
        </p:spPr>
        <p:txBody>
          <a:bodyPr wrap="none" lIns="0" tIns="0" rIns="0" rtlCol="0">
            <a:spAutoFit/>
          </a:bodyPr>
          <a:lstStyle/>
          <a:p>
            <a:r>
              <a:rPr lang="en-US" altLang="zh-CN" sz="2400" dirty="0" smtClean="0">
                <a:solidFill>
                  <a:srgbClr val="000000"/>
                </a:solidFill>
                <a:latin typeface=""/>
              </a:rPr>
              <a:t></a:t>
            </a:r>
          </a:p>
        </p:txBody>
      </p:sp>
      <p:sp>
        <p:nvSpPr>
          <p:cNvPr id="6" name="TextBox 6"/>
          <p:cNvSpPr txBox="1"/>
          <p:nvPr/>
        </p:nvSpPr>
        <p:spPr>
          <a:xfrm>
            <a:off x="1136294" y="2795923"/>
            <a:ext cx="1951145" cy="349039"/>
          </a:xfrm>
          <a:prstGeom prst="rect">
            <a:avLst/>
          </a:prstGeom>
          <a:noFill/>
        </p:spPr>
        <p:txBody>
          <a:bodyPr wrap="none" lIns="0" tIns="0" rIns="0" rtlCol="0">
            <a:spAutoFit/>
          </a:bodyPr>
          <a:lstStyle/>
          <a:p>
            <a:r>
              <a:rPr lang="en-US" altLang="zh-CN" sz="2400" dirty="0" smtClean="0">
                <a:solidFill>
                  <a:srgbClr val="000000"/>
                </a:solidFill>
                <a:latin typeface="Times New Roman"/>
              </a:rPr>
              <a:t>Karbon dioksit</a:t>
            </a:r>
          </a:p>
        </p:txBody>
      </p:sp>
      <p:sp>
        <p:nvSpPr>
          <p:cNvPr id="7" name="TextBox 7"/>
          <p:cNvSpPr txBox="1"/>
          <p:nvPr/>
        </p:nvSpPr>
        <p:spPr>
          <a:xfrm>
            <a:off x="793394" y="3174161"/>
            <a:ext cx="242011" cy="336499"/>
          </a:xfrm>
          <a:prstGeom prst="rect">
            <a:avLst/>
          </a:prstGeom>
          <a:noFill/>
        </p:spPr>
        <p:txBody>
          <a:bodyPr wrap="none" lIns="0" tIns="0" rIns="0" rtlCol="0">
            <a:spAutoFit/>
          </a:bodyPr>
          <a:lstStyle/>
          <a:p>
            <a:r>
              <a:rPr lang="en-US" altLang="zh-CN" sz="2400" dirty="0" smtClean="0">
                <a:solidFill>
                  <a:srgbClr val="000000"/>
                </a:solidFill>
                <a:latin typeface=""/>
              </a:rPr>
              <a:t></a:t>
            </a:r>
          </a:p>
        </p:txBody>
      </p:sp>
      <p:sp>
        <p:nvSpPr>
          <p:cNvPr id="8" name="TextBox 8"/>
          <p:cNvSpPr txBox="1"/>
          <p:nvPr/>
        </p:nvSpPr>
        <p:spPr>
          <a:xfrm>
            <a:off x="1136294" y="3161969"/>
            <a:ext cx="2104644" cy="348691"/>
          </a:xfrm>
          <a:prstGeom prst="rect">
            <a:avLst/>
          </a:prstGeom>
          <a:noFill/>
        </p:spPr>
        <p:txBody>
          <a:bodyPr wrap="none" lIns="0" tIns="0" rIns="0" rtlCol="0">
            <a:spAutoFit/>
          </a:bodyPr>
          <a:lstStyle/>
          <a:p>
            <a:r>
              <a:rPr lang="en-US" altLang="zh-CN" sz="2400" dirty="0" smtClean="0">
                <a:solidFill>
                  <a:srgbClr val="000000"/>
                </a:solidFill>
                <a:latin typeface="Times New Roman"/>
              </a:rPr>
              <a:t>Kükürt oksitleri</a:t>
            </a:r>
          </a:p>
        </p:txBody>
      </p:sp>
      <p:sp>
        <p:nvSpPr>
          <p:cNvPr id="9" name="TextBox 9"/>
          <p:cNvSpPr txBox="1"/>
          <p:nvPr/>
        </p:nvSpPr>
        <p:spPr>
          <a:xfrm>
            <a:off x="793394" y="3539921"/>
            <a:ext cx="242011" cy="336499"/>
          </a:xfrm>
          <a:prstGeom prst="rect">
            <a:avLst/>
          </a:prstGeom>
          <a:noFill/>
        </p:spPr>
        <p:txBody>
          <a:bodyPr wrap="none" lIns="0" tIns="0" rIns="0" rtlCol="0">
            <a:spAutoFit/>
          </a:bodyPr>
          <a:lstStyle/>
          <a:p>
            <a:r>
              <a:rPr lang="en-US" altLang="zh-CN" sz="2400" dirty="0" smtClean="0">
                <a:solidFill>
                  <a:srgbClr val="000000"/>
                </a:solidFill>
                <a:latin typeface=""/>
              </a:rPr>
              <a:t></a:t>
            </a:r>
          </a:p>
        </p:txBody>
      </p:sp>
      <p:sp>
        <p:nvSpPr>
          <p:cNvPr id="10" name="TextBox 10"/>
          <p:cNvSpPr txBox="1"/>
          <p:nvPr/>
        </p:nvSpPr>
        <p:spPr>
          <a:xfrm>
            <a:off x="1136294" y="3527729"/>
            <a:ext cx="1808683" cy="348691"/>
          </a:xfrm>
          <a:prstGeom prst="rect">
            <a:avLst/>
          </a:prstGeom>
          <a:noFill/>
        </p:spPr>
        <p:txBody>
          <a:bodyPr wrap="none" lIns="0" tIns="0" rIns="0" rtlCol="0">
            <a:spAutoFit/>
          </a:bodyPr>
          <a:lstStyle/>
          <a:p>
            <a:r>
              <a:rPr lang="en-US" altLang="zh-CN" sz="2400" dirty="0" smtClean="0">
                <a:solidFill>
                  <a:srgbClr val="000000"/>
                </a:solidFill>
                <a:latin typeface="Times New Roman"/>
              </a:rPr>
              <a:t>Azot oksitleri</a:t>
            </a:r>
          </a:p>
        </p:txBody>
      </p:sp>
      <p:sp>
        <p:nvSpPr>
          <p:cNvPr id="15" name="Veri Yer Tutucusu 14"/>
          <p:cNvSpPr>
            <a:spLocks noGrp="1"/>
          </p:cNvSpPr>
          <p:nvPr>
            <p:ph type="dt" sz="half" idx="10"/>
          </p:nvPr>
        </p:nvSpPr>
        <p:spPr/>
        <p:txBody>
          <a:bodyPr/>
          <a:lstStyle/>
          <a:p>
            <a:fld id="{53DF8A7D-E2CC-476C-B247-42DF52EC2952}" type="datetime10">
              <a:rPr lang="tr-TR" smtClean="0"/>
              <a:t>17:22</a:t>
            </a:fld>
            <a:endParaRPr lang="tr-TR"/>
          </a:p>
        </p:txBody>
      </p:sp>
      <p:sp>
        <p:nvSpPr>
          <p:cNvPr id="13" name="Slayt Numarası Yer Tutucusu 12"/>
          <p:cNvSpPr>
            <a:spLocks noGrp="1"/>
          </p:cNvSpPr>
          <p:nvPr>
            <p:ph type="sldNum" sz="quarter" idx="12"/>
          </p:nvPr>
        </p:nvSpPr>
        <p:spPr/>
        <p:txBody>
          <a:bodyPr/>
          <a:lstStyle/>
          <a:p>
            <a:fld id="{9B5D9E56-A432-4385-BBE3-44EE42913F6E}" type="slidenum">
              <a:rPr lang="tr-TR" smtClean="0"/>
              <a:pPr/>
              <a:t>10</a:t>
            </a:fld>
            <a:endParaRPr lang="tr-TR"/>
          </a:p>
        </p:txBody>
      </p:sp>
      <p:pic>
        <p:nvPicPr>
          <p:cNvPr id="43010" name="Picture 2" descr="http://img.dailymail.co.uk/i/pix/2007/11_02/FireSmokeG_468x34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67944" y="1848547"/>
            <a:ext cx="4457700" cy="33242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974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Image 27"/>
          <p:cNvPicPr>
            <a:picLocks noChangeAspect="1"/>
          </p:cNvPicPr>
          <p:nvPr/>
        </p:nvPicPr>
        <p:blipFill>
          <a:blip r:embed="rId2" cstate="print"/>
          <a:stretch>
            <a:fillRect/>
          </a:stretch>
        </p:blipFill>
        <p:spPr>
          <a:xfrm>
            <a:off x="4974336" y="1389888"/>
            <a:ext cx="3593592" cy="2386583"/>
          </a:xfrm>
          <a:prstGeom prst="rect">
            <a:avLst/>
          </a:prstGeom>
        </p:spPr>
      </p:pic>
      <p:pic>
        <p:nvPicPr>
          <p:cNvPr id="28" name="Image 28"/>
          <p:cNvPicPr>
            <a:picLocks noChangeAspect="1"/>
          </p:cNvPicPr>
          <p:nvPr/>
        </p:nvPicPr>
        <p:blipFill>
          <a:blip r:embed="rId3" cstate="print"/>
          <a:stretch>
            <a:fillRect/>
          </a:stretch>
        </p:blipFill>
        <p:spPr>
          <a:xfrm>
            <a:off x="4974336" y="3931919"/>
            <a:ext cx="3593592" cy="2295144"/>
          </a:xfrm>
          <a:prstGeom prst="rect">
            <a:avLst/>
          </a:prstGeom>
        </p:spPr>
      </p:pic>
      <p:sp>
        <p:nvSpPr>
          <p:cNvPr id="8" name="TextBox 1"/>
          <p:cNvSpPr txBox="1"/>
          <p:nvPr/>
        </p:nvSpPr>
        <p:spPr>
          <a:xfrm>
            <a:off x="3848989" y="507276"/>
            <a:ext cx="2892574" cy="406573"/>
          </a:xfrm>
          <a:prstGeom prst="rect">
            <a:avLst/>
          </a:prstGeom>
          <a:noFill/>
        </p:spPr>
        <p:txBody>
          <a:bodyPr wrap="none" lIns="0" tIns="0" rIns="0" rtlCol="0">
            <a:spAutoFit/>
          </a:bodyPr>
          <a:lstStyle/>
          <a:p>
            <a:r>
              <a:rPr lang="en-US" altLang="zh-CN" sz="2700" b="1" dirty="0" smtClean="0">
                <a:solidFill>
                  <a:srgbClr val="FF0000"/>
                </a:solidFill>
                <a:latin typeface="Times New Roman"/>
              </a:rPr>
              <a:t>YANGIN SINIFLARI</a:t>
            </a:r>
          </a:p>
        </p:txBody>
      </p:sp>
      <p:sp>
        <p:nvSpPr>
          <p:cNvPr id="2" name="TextBox 2"/>
          <p:cNvSpPr txBox="1"/>
          <p:nvPr/>
        </p:nvSpPr>
        <p:spPr>
          <a:xfrm>
            <a:off x="793394" y="1698675"/>
            <a:ext cx="2450992" cy="415498"/>
          </a:xfrm>
          <a:prstGeom prst="rect">
            <a:avLst/>
          </a:prstGeom>
          <a:solidFill>
            <a:srgbClr val="FFFF00"/>
          </a:solidFill>
        </p:spPr>
        <p:style>
          <a:lnRef idx="0">
            <a:schemeClr val="accent2"/>
          </a:lnRef>
          <a:fillRef idx="3">
            <a:schemeClr val="accent2"/>
          </a:fillRef>
          <a:effectRef idx="3">
            <a:schemeClr val="accent2"/>
          </a:effectRef>
          <a:fontRef idx="minor">
            <a:schemeClr val="lt1"/>
          </a:fontRef>
        </p:style>
        <p:txBody>
          <a:bodyPr wrap="none" lIns="0" tIns="0" rIns="0" rtlCol="0">
            <a:spAutoFit/>
          </a:bodyPr>
          <a:lstStyle/>
          <a:p>
            <a:r>
              <a:rPr lang="en-US" altLang="zh-CN" sz="2400" b="1" dirty="0" smtClean="0">
                <a:solidFill>
                  <a:srgbClr val="0032CB"/>
                </a:solidFill>
                <a:latin typeface="Times New Roman"/>
              </a:rPr>
              <a:t>A </a:t>
            </a:r>
            <a:r>
              <a:rPr lang="en-US" altLang="zh-CN" sz="2400" b="1" dirty="0" smtClean="0">
                <a:solidFill>
                  <a:srgbClr val="0032CB"/>
                </a:solidFill>
                <a:latin typeface="Times New Roman"/>
                <a:hlinkClick r:id="rId4" action="ppaction://hlinksldjump"/>
              </a:rPr>
              <a:t>Sınıfı</a:t>
            </a:r>
            <a:r>
              <a:rPr lang="en-US" altLang="zh-CN" sz="2400" b="1" dirty="0" smtClean="0">
                <a:solidFill>
                  <a:srgbClr val="0032CB"/>
                </a:solidFill>
                <a:latin typeface="Times New Roman"/>
              </a:rPr>
              <a:t> Yangınlar:</a:t>
            </a:r>
          </a:p>
        </p:txBody>
      </p:sp>
      <p:sp>
        <p:nvSpPr>
          <p:cNvPr id="3" name="TextBox 3"/>
          <p:cNvSpPr txBox="1"/>
          <p:nvPr/>
        </p:nvSpPr>
        <p:spPr>
          <a:xfrm>
            <a:off x="793394" y="2430195"/>
            <a:ext cx="3076346" cy="348691"/>
          </a:xfrm>
          <a:prstGeom prst="rect">
            <a:avLst/>
          </a:prstGeom>
          <a:noFill/>
        </p:spPr>
        <p:txBody>
          <a:bodyPr wrap="none" lIns="0" tIns="0" rIns="0" rtlCol="0">
            <a:spAutoFit/>
          </a:bodyPr>
          <a:lstStyle/>
          <a:p>
            <a:r>
              <a:rPr lang="en-US" altLang="zh-CN" sz="2400" dirty="0" smtClean="0">
                <a:solidFill>
                  <a:srgbClr val="000000"/>
                </a:solidFill>
                <a:latin typeface="Times New Roman"/>
              </a:rPr>
              <a:t>Katı yanıcı maddelerin</a:t>
            </a:r>
          </a:p>
        </p:txBody>
      </p:sp>
      <p:sp>
        <p:nvSpPr>
          <p:cNvPr id="4" name="TextBox 4"/>
          <p:cNvSpPr txBox="1"/>
          <p:nvPr/>
        </p:nvSpPr>
        <p:spPr>
          <a:xfrm>
            <a:off x="793394" y="2795923"/>
            <a:ext cx="1414770" cy="349039"/>
          </a:xfrm>
          <a:prstGeom prst="rect">
            <a:avLst/>
          </a:prstGeom>
          <a:noFill/>
        </p:spPr>
        <p:txBody>
          <a:bodyPr wrap="none" lIns="0" tIns="0" rIns="0" rtlCol="0">
            <a:spAutoFit/>
          </a:bodyPr>
          <a:lstStyle/>
          <a:p>
            <a:r>
              <a:rPr lang="en-US" altLang="zh-CN" sz="2400" dirty="0" smtClean="0">
                <a:solidFill>
                  <a:srgbClr val="000000"/>
                </a:solidFill>
                <a:latin typeface="Times New Roman"/>
              </a:rPr>
              <a:t>yangınıdır.</a:t>
            </a:r>
          </a:p>
        </p:txBody>
      </p:sp>
      <p:sp>
        <p:nvSpPr>
          <p:cNvPr id="5" name="TextBox 5"/>
          <p:cNvSpPr txBox="1"/>
          <p:nvPr/>
        </p:nvSpPr>
        <p:spPr>
          <a:xfrm>
            <a:off x="793394" y="3527729"/>
            <a:ext cx="3119932" cy="348691"/>
          </a:xfrm>
          <a:prstGeom prst="rect">
            <a:avLst/>
          </a:prstGeom>
          <a:noFill/>
        </p:spPr>
        <p:txBody>
          <a:bodyPr wrap="none" lIns="0" tIns="0" rIns="0" rtlCol="0">
            <a:spAutoFit/>
          </a:bodyPr>
          <a:lstStyle/>
          <a:p>
            <a:r>
              <a:rPr lang="en-US" altLang="zh-CN" sz="2400" dirty="0" smtClean="0">
                <a:solidFill>
                  <a:srgbClr val="000000"/>
                </a:solidFill>
                <a:latin typeface="Times New Roman"/>
              </a:rPr>
              <a:t>Örneğin; kağıt, tekstil,</a:t>
            </a:r>
          </a:p>
        </p:txBody>
      </p:sp>
      <p:sp>
        <p:nvSpPr>
          <p:cNvPr id="6" name="TextBox 6"/>
          <p:cNvSpPr txBox="1"/>
          <p:nvPr/>
        </p:nvSpPr>
        <p:spPr>
          <a:xfrm>
            <a:off x="793394" y="3893489"/>
            <a:ext cx="3369868" cy="348691"/>
          </a:xfrm>
          <a:prstGeom prst="rect">
            <a:avLst/>
          </a:prstGeom>
          <a:noFill/>
        </p:spPr>
        <p:txBody>
          <a:bodyPr wrap="none" lIns="0" tIns="0" rIns="0" rtlCol="0">
            <a:spAutoFit/>
          </a:bodyPr>
          <a:lstStyle/>
          <a:p>
            <a:r>
              <a:rPr lang="en-US" altLang="zh-CN" sz="2400" dirty="0" smtClean="0">
                <a:solidFill>
                  <a:srgbClr val="000000"/>
                </a:solidFill>
                <a:latin typeface="Times New Roman"/>
              </a:rPr>
              <a:t>deri, odun, kömür, lastik</a:t>
            </a:r>
          </a:p>
        </p:txBody>
      </p:sp>
      <p:sp>
        <p:nvSpPr>
          <p:cNvPr id="7" name="TextBox 7"/>
          <p:cNvSpPr txBox="1"/>
          <p:nvPr/>
        </p:nvSpPr>
        <p:spPr>
          <a:xfrm>
            <a:off x="793394" y="4259344"/>
            <a:ext cx="3649968" cy="349039"/>
          </a:xfrm>
          <a:prstGeom prst="rect">
            <a:avLst/>
          </a:prstGeom>
          <a:noFill/>
        </p:spPr>
        <p:txBody>
          <a:bodyPr wrap="none" lIns="0" tIns="0" rIns="0" rtlCol="0">
            <a:spAutoFit/>
          </a:bodyPr>
          <a:lstStyle/>
          <a:p>
            <a:r>
              <a:rPr lang="en-US" altLang="zh-CN" sz="2400" dirty="0" smtClean="0">
                <a:solidFill>
                  <a:srgbClr val="000000"/>
                </a:solidFill>
                <a:latin typeface="Times New Roman"/>
              </a:rPr>
              <a:t>ve petrokimya ürünleri vb.</a:t>
            </a:r>
          </a:p>
        </p:txBody>
      </p:sp>
      <p:sp>
        <p:nvSpPr>
          <p:cNvPr id="12" name="Veri Yer Tutucusu 11"/>
          <p:cNvSpPr>
            <a:spLocks noGrp="1"/>
          </p:cNvSpPr>
          <p:nvPr>
            <p:ph type="dt" sz="half" idx="10"/>
          </p:nvPr>
        </p:nvSpPr>
        <p:spPr/>
        <p:txBody>
          <a:bodyPr/>
          <a:lstStyle/>
          <a:p>
            <a:fld id="{100F0C7A-0E5A-4A86-B628-45F9C397C634}" type="datetime10">
              <a:rPr lang="tr-TR" smtClean="0"/>
              <a:t>17:22</a:t>
            </a:fld>
            <a:endParaRPr lang="tr-TR"/>
          </a:p>
        </p:txBody>
      </p:sp>
      <p:sp>
        <p:nvSpPr>
          <p:cNvPr id="10" name="Slayt Numarası Yer Tutucusu 9"/>
          <p:cNvSpPr>
            <a:spLocks noGrp="1"/>
          </p:cNvSpPr>
          <p:nvPr>
            <p:ph type="sldNum" sz="quarter" idx="12"/>
          </p:nvPr>
        </p:nvSpPr>
        <p:spPr/>
        <p:txBody>
          <a:bodyPr/>
          <a:lstStyle/>
          <a:p>
            <a:fld id="{9B5D9E56-A432-4385-BBE3-44EE42913F6E}" type="slidenum">
              <a:rPr lang="tr-TR" smtClean="0"/>
              <a:pPr/>
              <a:t>11</a:t>
            </a:fld>
            <a:endParaRPr lang="tr-TR"/>
          </a:p>
        </p:txBody>
      </p:sp>
    </p:spTree>
    <p:extLst>
      <p:ext uri="{BB962C8B-B14F-4D97-AF65-F5344CB8AC3E}">
        <p14:creationId xmlns:p14="http://schemas.microsoft.com/office/powerpoint/2010/main" val="127267823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Image 30"/>
          <p:cNvPicPr>
            <a:picLocks noChangeAspect="1"/>
          </p:cNvPicPr>
          <p:nvPr/>
        </p:nvPicPr>
        <p:blipFill>
          <a:blip r:embed="rId2" cstate="print"/>
          <a:stretch>
            <a:fillRect/>
          </a:stretch>
        </p:blipFill>
        <p:spPr>
          <a:xfrm>
            <a:off x="5138928" y="1600200"/>
            <a:ext cx="3410712" cy="2395727"/>
          </a:xfrm>
          <a:prstGeom prst="rect">
            <a:avLst/>
          </a:prstGeom>
        </p:spPr>
      </p:pic>
      <p:pic>
        <p:nvPicPr>
          <p:cNvPr id="31" name="Image 31"/>
          <p:cNvPicPr>
            <a:picLocks noChangeAspect="1"/>
          </p:cNvPicPr>
          <p:nvPr/>
        </p:nvPicPr>
        <p:blipFill>
          <a:blip r:embed="rId3" cstate="print"/>
          <a:stretch>
            <a:fillRect/>
          </a:stretch>
        </p:blipFill>
        <p:spPr>
          <a:xfrm>
            <a:off x="5138928" y="4069080"/>
            <a:ext cx="3410712" cy="2295144"/>
          </a:xfrm>
          <a:prstGeom prst="rect">
            <a:avLst/>
          </a:prstGeom>
        </p:spPr>
      </p:pic>
      <p:sp>
        <p:nvSpPr>
          <p:cNvPr id="8" name="TextBox 1"/>
          <p:cNvSpPr txBox="1"/>
          <p:nvPr/>
        </p:nvSpPr>
        <p:spPr>
          <a:xfrm>
            <a:off x="3848989" y="507276"/>
            <a:ext cx="2892574" cy="406573"/>
          </a:xfrm>
          <a:prstGeom prst="rect">
            <a:avLst/>
          </a:prstGeom>
          <a:noFill/>
        </p:spPr>
        <p:txBody>
          <a:bodyPr wrap="none" lIns="0" tIns="0" rIns="0" rtlCol="0">
            <a:spAutoFit/>
          </a:bodyPr>
          <a:lstStyle/>
          <a:p>
            <a:r>
              <a:rPr lang="en-US" altLang="zh-CN" sz="2700" b="1" dirty="0" smtClean="0">
                <a:solidFill>
                  <a:srgbClr val="FF0000"/>
                </a:solidFill>
                <a:latin typeface="Times New Roman"/>
              </a:rPr>
              <a:t>YANGIN SINIFLARI</a:t>
            </a:r>
          </a:p>
        </p:txBody>
      </p:sp>
      <p:sp>
        <p:nvSpPr>
          <p:cNvPr id="2" name="TextBox 2"/>
          <p:cNvSpPr txBox="1"/>
          <p:nvPr/>
        </p:nvSpPr>
        <p:spPr>
          <a:xfrm>
            <a:off x="793394" y="1698675"/>
            <a:ext cx="2450351" cy="415498"/>
          </a:xfrm>
          <a:prstGeom prst="rect">
            <a:avLst/>
          </a:prstGeom>
          <a:solidFill>
            <a:srgbClr val="FFFF00"/>
          </a:solidFill>
        </p:spPr>
        <p:style>
          <a:lnRef idx="0">
            <a:schemeClr val="accent1"/>
          </a:lnRef>
          <a:fillRef idx="3">
            <a:schemeClr val="accent1"/>
          </a:fillRef>
          <a:effectRef idx="3">
            <a:schemeClr val="accent1"/>
          </a:effectRef>
          <a:fontRef idx="minor">
            <a:schemeClr val="lt1"/>
          </a:fontRef>
        </p:style>
        <p:txBody>
          <a:bodyPr wrap="none" lIns="0" tIns="0" rIns="0" rtlCol="0">
            <a:spAutoFit/>
          </a:bodyPr>
          <a:lstStyle/>
          <a:p>
            <a:r>
              <a:rPr lang="en-US" altLang="zh-CN" sz="2400" b="1" dirty="0" smtClean="0">
                <a:solidFill>
                  <a:srgbClr val="0032CB"/>
                </a:solidFill>
                <a:latin typeface="Times New Roman"/>
                <a:hlinkClick r:id="rId4" action="ppaction://hlinksldjump"/>
              </a:rPr>
              <a:t>B Sınıfı </a:t>
            </a:r>
            <a:r>
              <a:rPr lang="en-US" altLang="zh-CN" sz="2400" b="1" dirty="0" smtClean="0">
                <a:solidFill>
                  <a:srgbClr val="0032CB"/>
                </a:solidFill>
                <a:latin typeface="Times New Roman"/>
              </a:rPr>
              <a:t>Yangınlar:</a:t>
            </a:r>
          </a:p>
        </p:txBody>
      </p:sp>
      <p:sp>
        <p:nvSpPr>
          <p:cNvPr id="3" name="TextBox 3"/>
          <p:cNvSpPr txBox="1"/>
          <p:nvPr/>
        </p:nvSpPr>
        <p:spPr>
          <a:xfrm>
            <a:off x="793394" y="2430195"/>
            <a:ext cx="3001670" cy="348691"/>
          </a:xfrm>
          <a:prstGeom prst="rect">
            <a:avLst/>
          </a:prstGeom>
          <a:noFill/>
        </p:spPr>
        <p:txBody>
          <a:bodyPr wrap="none" lIns="0" tIns="0" rIns="0" rtlCol="0">
            <a:spAutoFit/>
          </a:bodyPr>
          <a:lstStyle/>
          <a:p>
            <a:r>
              <a:rPr lang="en-US" altLang="zh-CN" sz="2400" dirty="0" smtClean="0">
                <a:solidFill>
                  <a:srgbClr val="000000"/>
                </a:solidFill>
                <a:latin typeface="Times New Roman"/>
              </a:rPr>
              <a:t>Sıvı yanıcı maddelerin</a:t>
            </a:r>
          </a:p>
        </p:txBody>
      </p:sp>
      <p:sp>
        <p:nvSpPr>
          <p:cNvPr id="4" name="TextBox 4"/>
          <p:cNvSpPr txBox="1"/>
          <p:nvPr/>
        </p:nvSpPr>
        <p:spPr>
          <a:xfrm>
            <a:off x="793394" y="2795923"/>
            <a:ext cx="1414770" cy="349039"/>
          </a:xfrm>
          <a:prstGeom prst="rect">
            <a:avLst/>
          </a:prstGeom>
          <a:noFill/>
        </p:spPr>
        <p:txBody>
          <a:bodyPr wrap="none" lIns="0" tIns="0" rIns="0" rtlCol="0">
            <a:spAutoFit/>
          </a:bodyPr>
          <a:lstStyle/>
          <a:p>
            <a:r>
              <a:rPr lang="en-US" altLang="zh-CN" sz="2400" dirty="0" smtClean="0">
                <a:solidFill>
                  <a:srgbClr val="000000"/>
                </a:solidFill>
                <a:latin typeface="Times New Roman"/>
              </a:rPr>
              <a:t>yangınıdır.</a:t>
            </a:r>
          </a:p>
        </p:txBody>
      </p:sp>
      <p:sp>
        <p:nvSpPr>
          <p:cNvPr id="5" name="TextBox 5"/>
          <p:cNvSpPr txBox="1"/>
          <p:nvPr/>
        </p:nvSpPr>
        <p:spPr>
          <a:xfrm>
            <a:off x="793394" y="3527729"/>
            <a:ext cx="2885846" cy="348691"/>
          </a:xfrm>
          <a:prstGeom prst="rect">
            <a:avLst/>
          </a:prstGeom>
          <a:noFill/>
        </p:spPr>
        <p:txBody>
          <a:bodyPr wrap="none" lIns="0" tIns="0" rIns="0" rtlCol="0">
            <a:spAutoFit/>
          </a:bodyPr>
          <a:lstStyle/>
          <a:p>
            <a:r>
              <a:rPr lang="en-US" altLang="zh-CN" sz="2400" dirty="0" smtClean="0">
                <a:solidFill>
                  <a:srgbClr val="000000"/>
                </a:solidFill>
                <a:latin typeface="Times New Roman"/>
              </a:rPr>
              <a:t>Örneğin; alkol, boya,</a:t>
            </a:r>
          </a:p>
        </p:txBody>
      </p:sp>
      <p:sp>
        <p:nvSpPr>
          <p:cNvPr id="6" name="TextBox 6"/>
          <p:cNvSpPr txBox="1"/>
          <p:nvPr/>
        </p:nvSpPr>
        <p:spPr>
          <a:xfrm>
            <a:off x="793394" y="3893489"/>
            <a:ext cx="3245815" cy="348691"/>
          </a:xfrm>
          <a:prstGeom prst="rect">
            <a:avLst/>
          </a:prstGeom>
          <a:noFill/>
        </p:spPr>
        <p:txBody>
          <a:bodyPr wrap="none" lIns="0" tIns="0" rIns="0" rtlCol="0">
            <a:spAutoFit/>
          </a:bodyPr>
          <a:lstStyle/>
          <a:p>
            <a:r>
              <a:rPr lang="en-US" altLang="zh-CN" sz="2400" dirty="0" smtClean="0">
                <a:solidFill>
                  <a:srgbClr val="000000"/>
                </a:solidFill>
                <a:latin typeface="Times New Roman"/>
              </a:rPr>
              <a:t>akaryakıt, vernik, tiner,</a:t>
            </a:r>
          </a:p>
        </p:txBody>
      </p:sp>
      <p:sp>
        <p:nvSpPr>
          <p:cNvPr id="7" name="TextBox 7"/>
          <p:cNvSpPr txBox="1"/>
          <p:nvPr/>
        </p:nvSpPr>
        <p:spPr>
          <a:xfrm>
            <a:off x="793394" y="4259344"/>
            <a:ext cx="3209702" cy="349039"/>
          </a:xfrm>
          <a:prstGeom prst="rect">
            <a:avLst/>
          </a:prstGeom>
          <a:noFill/>
        </p:spPr>
        <p:txBody>
          <a:bodyPr wrap="none" lIns="0" tIns="0" rIns="0" rtlCol="0">
            <a:spAutoFit/>
          </a:bodyPr>
          <a:lstStyle/>
          <a:p>
            <a:r>
              <a:rPr lang="en-US" altLang="zh-CN" sz="2400" dirty="0" smtClean="0">
                <a:solidFill>
                  <a:srgbClr val="000000"/>
                </a:solidFill>
                <a:latin typeface="Times New Roman"/>
              </a:rPr>
              <a:t>petrol ve solventler vb.</a:t>
            </a:r>
          </a:p>
        </p:txBody>
      </p:sp>
      <p:sp>
        <p:nvSpPr>
          <p:cNvPr id="12" name="Veri Yer Tutucusu 11"/>
          <p:cNvSpPr>
            <a:spLocks noGrp="1"/>
          </p:cNvSpPr>
          <p:nvPr>
            <p:ph type="dt" sz="half" idx="10"/>
          </p:nvPr>
        </p:nvSpPr>
        <p:spPr/>
        <p:txBody>
          <a:bodyPr/>
          <a:lstStyle/>
          <a:p>
            <a:fld id="{F78A79FC-268A-4016-B1D3-12E34B687AC7}" type="datetime10">
              <a:rPr lang="tr-TR" smtClean="0"/>
              <a:t>17:22</a:t>
            </a:fld>
            <a:endParaRPr lang="tr-TR"/>
          </a:p>
        </p:txBody>
      </p:sp>
      <p:sp>
        <p:nvSpPr>
          <p:cNvPr id="10" name="Slayt Numarası Yer Tutucusu 9"/>
          <p:cNvSpPr>
            <a:spLocks noGrp="1"/>
          </p:cNvSpPr>
          <p:nvPr>
            <p:ph type="sldNum" sz="quarter" idx="12"/>
          </p:nvPr>
        </p:nvSpPr>
        <p:spPr/>
        <p:txBody>
          <a:bodyPr/>
          <a:lstStyle/>
          <a:p>
            <a:fld id="{9B5D9E56-A432-4385-BBE3-44EE42913F6E}" type="slidenum">
              <a:rPr lang="tr-TR" smtClean="0"/>
              <a:pPr/>
              <a:t>12</a:t>
            </a:fld>
            <a:endParaRPr lang="tr-TR"/>
          </a:p>
        </p:txBody>
      </p:sp>
    </p:spTree>
    <p:extLst>
      <p:ext uri="{BB962C8B-B14F-4D97-AF65-F5344CB8AC3E}">
        <p14:creationId xmlns:p14="http://schemas.microsoft.com/office/powerpoint/2010/main" val="298156721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Image 33"/>
          <p:cNvPicPr>
            <a:picLocks noChangeAspect="1"/>
          </p:cNvPicPr>
          <p:nvPr/>
        </p:nvPicPr>
        <p:blipFill>
          <a:blip r:embed="rId2" cstate="print"/>
          <a:stretch>
            <a:fillRect/>
          </a:stretch>
        </p:blipFill>
        <p:spPr>
          <a:xfrm>
            <a:off x="4782312" y="1691640"/>
            <a:ext cx="3776472" cy="2020824"/>
          </a:xfrm>
          <a:prstGeom prst="rect">
            <a:avLst/>
          </a:prstGeom>
        </p:spPr>
      </p:pic>
      <p:pic>
        <p:nvPicPr>
          <p:cNvPr id="34" name="Image 34"/>
          <p:cNvPicPr>
            <a:picLocks noChangeAspect="1"/>
          </p:cNvPicPr>
          <p:nvPr/>
        </p:nvPicPr>
        <p:blipFill>
          <a:blip r:embed="rId3" cstate="print"/>
          <a:stretch>
            <a:fillRect/>
          </a:stretch>
        </p:blipFill>
        <p:spPr>
          <a:xfrm>
            <a:off x="4791455" y="3995928"/>
            <a:ext cx="3776472" cy="2212847"/>
          </a:xfrm>
          <a:prstGeom prst="rect">
            <a:avLst/>
          </a:prstGeom>
        </p:spPr>
      </p:pic>
      <p:sp>
        <p:nvSpPr>
          <p:cNvPr id="8" name="TextBox 1"/>
          <p:cNvSpPr txBox="1"/>
          <p:nvPr/>
        </p:nvSpPr>
        <p:spPr>
          <a:xfrm>
            <a:off x="3848989" y="507276"/>
            <a:ext cx="2892574" cy="406573"/>
          </a:xfrm>
          <a:prstGeom prst="rect">
            <a:avLst/>
          </a:prstGeom>
          <a:noFill/>
        </p:spPr>
        <p:txBody>
          <a:bodyPr wrap="none" lIns="0" tIns="0" rIns="0" rtlCol="0">
            <a:spAutoFit/>
          </a:bodyPr>
          <a:lstStyle/>
          <a:p>
            <a:r>
              <a:rPr lang="en-US" altLang="zh-CN" sz="2700" b="1" dirty="0" smtClean="0">
                <a:solidFill>
                  <a:srgbClr val="FF0000"/>
                </a:solidFill>
                <a:latin typeface="Times New Roman"/>
              </a:rPr>
              <a:t>YANGIN SINIFLARI</a:t>
            </a:r>
          </a:p>
        </p:txBody>
      </p:sp>
      <p:sp>
        <p:nvSpPr>
          <p:cNvPr id="2" name="TextBox 2"/>
          <p:cNvSpPr txBox="1"/>
          <p:nvPr/>
        </p:nvSpPr>
        <p:spPr>
          <a:xfrm>
            <a:off x="793394" y="1698675"/>
            <a:ext cx="2467983" cy="415498"/>
          </a:xfrm>
          <a:prstGeom prst="rect">
            <a:avLst/>
          </a:prstGeom>
          <a:solidFill>
            <a:srgbClr val="FFFF00"/>
          </a:solidFill>
        </p:spPr>
        <p:style>
          <a:lnRef idx="0">
            <a:schemeClr val="accent1"/>
          </a:lnRef>
          <a:fillRef idx="3">
            <a:schemeClr val="accent1"/>
          </a:fillRef>
          <a:effectRef idx="3">
            <a:schemeClr val="accent1"/>
          </a:effectRef>
          <a:fontRef idx="minor">
            <a:schemeClr val="lt1"/>
          </a:fontRef>
        </p:style>
        <p:txBody>
          <a:bodyPr wrap="none" lIns="0" tIns="0" rIns="0" rtlCol="0">
            <a:spAutoFit/>
          </a:bodyPr>
          <a:lstStyle/>
          <a:p>
            <a:r>
              <a:rPr lang="en-US" altLang="zh-CN" sz="2400" b="1" dirty="0" smtClean="0">
                <a:solidFill>
                  <a:srgbClr val="0032CB"/>
                </a:solidFill>
                <a:latin typeface="Times New Roman"/>
                <a:hlinkClick r:id="rId4" action="ppaction://hlinksldjump"/>
              </a:rPr>
              <a:t>C Sınıfı </a:t>
            </a:r>
            <a:r>
              <a:rPr lang="en-US" altLang="zh-CN" sz="2400" b="1" dirty="0" smtClean="0">
                <a:solidFill>
                  <a:srgbClr val="0032CB"/>
                </a:solidFill>
                <a:latin typeface="Times New Roman"/>
              </a:rPr>
              <a:t>Yangınlar:</a:t>
            </a:r>
          </a:p>
        </p:txBody>
      </p:sp>
      <p:sp>
        <p:nvSpPr>
          <p:cNvPr id="3" name="TextBox 3"/>
          <p:cNvSpPr txBox="1"/>
          <p:nvPr/>
        </p:nvSpPr>
        <p:spPr>
          <a:xfrm>
            <a:off x="793394" y="2430195"/>
            <a:ext cx="3042818" cy="348691"/>
          </a:xfrm>
          <a:prstGeom prst="rect">
            <a:avLst/>
          </a:prstGeom>
          <a:noFill/>
        </p:spPr>
        <p:txBody>
          <a:bodyPr wrap="none" lIns="0" tIns="0" rIns="0" rtlCol="0">
            <a:spAutoFit/>
          </a:bodyPr>
          <a:lstStyle/>
          <a:p>
            <a:r>
              <a:rPr lang="en-US" altLang="zh-CN" sz="2400" dirty="0" smtClean="0">
                <a:solidFill>
                  <a:srgbClr val="000000"/>
                </a:solidFill>
                <a:latin typeface="Times New Roman"/>
              </a:rPr>
              <a:t>Gaz yanıcı maddelerin</a:t>
            </a:r>
          </a:p>
        </p:txBody>
      </p:sp>
      <p:sp>
        <p:nvSpPr>
          <p:cNvPr id="4" name="TextBox 4"/>
          <p:cNvSpPr txBox="1"/>
          <p:nvPr/>
        </p:nvSpPr>
        <p:spPr>
          <a:xfrm>
            <a:off x="793394" y="2795923"/>
            <a:ext cx="1414770" cy="349039"/>
          </a:xfrm>
          <a:prstGeom prst="rect">
            <a:avLst/>
          </a:prstGeom>
          <a:noFill/>
        </p:spPr>
        <p:txBody>
          <a:bodyPr wrap="none" lIns="0" tIns="0" rIns="0" rtlCol="0">
            <a:spAutoFit/>
          </a:bodyPr>
          <a:lstStyle/>
          <a:p>
            <a:r>
              <a:rPr lang="en-US" altLang="zh-CN" sz="2400" dirty="0" smtClean="0">
                <a:solidFill>
                  <a:srgbClr val="000000"/>
                </a:solidFill>
                <a:latin typeface="Times New Roman"/>
              </a:rPr>
              <a:t>yangınıdır.</a:t>
            </a:r>
          </a:p>
        </p:txBody>
      </p:sp>
      <p:sp>
        <p:nvSpPr>
          <p:cNvPr id="5" name="TextBox 5"/>
          <p:cNvSpPr txBox="1"/>
          <p:nvPr/>
        </p:nvSpPr>
        <p:spPr>
          <a:xfrm>
            <a:off x="793394" y="3527729"/>
            <a:ext cx="2981553" cy="348691"/>
          </a:xfrm>
          <a:prstGeom prst="rect">
            <a:avLst/>
          </a:prstGeom>
          <a:noFill/>
        </p:spPr>
        <p:txBody>
          <a:bodyPr wrap="none" lIns="0" tIns="0" rIns="0" rtlCol="0">
            <a:spAutoFit/>
          </a:bodyPr>
          <a:lstStyle/>
          <a:p>
            <a:r>
              <a:rPr lang="en-US" altLang="zh-CN" sz="2400" dirty="0" smtClean="0">
                <a:solidFill>
                  <a:srgbClr val="000000"/>
                </a:solidFill>
                <a:latin typeface="Times New Roman"/>
              </a:rPr>
              <a:t>Örneğin; LPG, metan,</a:t>
            </a:r>
          </a:p>
        </p:txBody>
      </p:sp>
      <p:sp>
        <p:nvSpPr>
          <p:cNvPr id="6" name="TextBox 6"/>
          <p:cNvSpPr txBox="1"/>
          <p:nvPr/>
        </p:nvSpPr>
        <p:spPr>
          <a:xfrm>
            <a:off x="793394" y="3893489"/>
            <a:ext cx="2676753" cy="348691"/>
          </a:xfrm>
          <a:prstGeom prst="rect">
            <a:avLst/>
          </a:prstGeom>
          <a:noFill/>
        </p:spPr>
        <p:txBody>
          <a:bodyPr wrap="none" lIns="0" tIns="0" rIns="0" rtlCol="0">
            <a:spAutoFit/>
          </a:bodyPr>
          <a:lstStyle/>
          <a:p>
            <a:r>
              <a:rPr lang="en-US" altLang="zh-CN" sz="2400" dirty="0" smtClean="0">
                <a:solidFill>
                  <a:srgbClr val="000000"/>
                </a:solidFill>
                <a:latin typeface="Times New Roman"/>
              </a:rPr>
              <a:t>hidrojen, etilen vb.</a:t>
            </a:r>
          </a:p>
        </p:txBody>
      </p:sp>
      <p:sp>
        <p:nvSpPr>
          <p:cNvPr id="7" name="TextBox 7"/>
          <p:cNvSpPr txBox="1"/>
          <p:nvPr/>
        </p:nvSpPr>
        <p:spPr>
          <a:xfrm>
            <a:off x="793394" y="4259344"/>
            <a:ext cx="3842184" cy="349039"/>
          </a:xfrm>
          <a:prstGeom prst="rect">
            <a:avLst/>
          </a:prstGeom>
          <a:noFill/>
        </p:spPr>
        <p:txBody>
          <a:bodyPr wrap="none" lIns="0" tIns="0" rIns="0" rtlCol="0">
            <a:spAutoFit/>
          </a:bodyPr>
          <a:lstStyle/>
          <a:p>
            <a:r>
              <a:rPr lang="en-US" altLang="zh-CN" sz="2400" dirty="0" smtClean="0">
                <a:solidFill>
                  <a:srgbClr val="000000"/>
                </a:solidFill>
                <a:latin typeface="Times New Roman"/>
              </a:rPr>
              <a:t>parlayıcı ve patlayıcı gazlar.</a:t>
            </a:r>
          </a:p>
        </p:txBody>
      </p:sp>
      <p:sp>
        <p:nvSpPr>
          <p:cNvPr id="12" name="Veri Yer Tutucusu 11"/>
          <p:cNvSpPr>
            <a:spLocks noGrp="1"/>
          </p:cNvSpPr>
          <p:nvPr>
            <p:ph type="dt" sz="half" idx="10"/>
          </p:nvPr>
        </p:nvSpPr>
        <p:spPr/>
        <p:txBody>
          <a:bodyPr/>
          <a:lstStyle/>
          <a:p>
            <a:fld id="{086D579C-D0F0-4A06-AFA3-F8A95DC9951F}" type="datetime10">
              <a:rPr lang="tr-TR" smtClean="0"/>
              <a:t>17:22</a:t>
            </a:fld>
            <a:endParaRPr lang="tr-TR"/>
          </a:p>
        </p:txBody>
      </p:sp>
      <p:sp>
        <p:nvSpPr>
          <p:cNvPr id="10" name="Slayt Numarası Yer Tutucusu 9"/>
          <p:cNvSpPr>
            <a:spLocks noGrp="1"/>
          </p:cNvSpPr>
          <p:nvPr>
            <p:ph type="sldNum" sz="quarter" idx="12"/>
          </p:nvPr>
        </p:nvSpPr>
        <p:spPr/>
        <p:txBody>
          <a:bodyPr/>
          <a:lstStyle/>
          <a:p>
            <a:fld id="{9B5D9E56-A432-4385-BBE3-44EE42913F6E}" type="slidenum">
              <a:rPr lang="tr-TR" smtClean="0"/>
              <a:pPr/>
              <a:t>13</a:t>
            </a:fld>
            <a:endParaRPr lang="tr-TR"/>
          </a:p>
        </p:txBody>
      </p:sp>
    </p:spTree>
    <p:extLst>
      <p:ext uri="{BB962C8B-B14F-4D97-AF65-F5344CB8AC3E}">
        <p14:creationId xmlns:p14="http://schemas.microsoft.com/office/powerpoint/2010/main" val="376315230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Image 36"/>
          <p:cNvPicPr>
            <a:picLocks noChangeAspect="1"/>
          </p:cNvPicPr>
          <p:nvPr/>
        </p:nvPicPr>
        <p:blipFill>
          <a:blip r:embed="rId2" cstate="print"/>
          <a:stretch>
            <a:fillRect/>
          </a:stretch>
        </p:blipFill>
        <p:spPr>
          <a:xfrm>
            <a:off x="6281928" y="1143000"/>
            <a:ext cx="2331720" cy="1408176"/>
          </a:xfrm>
          <a:prstGeom prst="rect">
            <a:avLst/>
          </a:prstGeom>
        </p:spPr>
      </p:pic>
      <p:pic>
        <p:nvPicPr>
          <p:cNvPr id="37" name="Image 37"/>
          <p:cNvPicPr>
            <a:picLocks noChangeAspect="1"/>
          </p:cNvPicPr>
          <p:nvPr/>
        </p:nvPicPr>
        <p:blipFill>
          <a:blip r:embed="rId3" cstate="print"/>
          <a:stretch>
            <a:fillRect/>
          </a:stretch>
        </p:blipFill>
        <p:spPr>
          <a:xfrm>
            <a:off x="6281928" y="2642615"/>
            <a:ext cx="2331720" cy="1911096"/>
          </a:xfrm>
          <a:prstGeom prst="rect">
            <a:avLst/>
          </a:prstGeom>
        </p:spPr>
      </p:pic>
      <p:pic>
        <p:nvPicPr>
          <p:cNvPr id="38" name="Image 38"/>
          <p:cNvPicPr>
            <a:picLocks noChangeAspect="1"/>
          </p:cNvPicPr>
          <p:nvPr/>
        </p:nvPicPr>
        <p:blipFill>
          <a:blip r:embed="rId4" cstate="print"/>
          <a:stretch>
            <a:fillRect/>
          </a:stretch>
        </p:blipFill>
        <p:spPr>
          <a:xfrm>
            <a:off x="6281928" y="4645152"/>
            <a:ext cx="2331720" cy="1499616"/>
          </a:xfrm>
          <a:prstGeom prst="rect">
            <a:avLst/>
          </a:prstGeom>
        </p:spPr>
      </p:pic>
      <p:sp>
        <p:nvSpPr>
          <p:cNvPr id="11" name="TextBox 1"/>
          <p:cNvSpPr txBox="1"/>
          <p:nvPr/>
        </p:nvSpPr>
        <p:spPr>
          <a:xfrm>
            <a:off x="3848989" y="507276"/>
            <a:ext cx="2892574" cy="406573"/>
          </a:xfrm>
          <a:prstGeom prst="rect">
            <a:avLst/>
          </a:prstGeom>
          <a:noFill/>
        </p:spPr>
        <p:txBody>
          <a:bodyPr wrap="none" lIns="0" tIns="0" rIns="0" rtlCol="0">
            <a:spAutoFit/>
          </a:bodyPr>
          <a:lstStyle/>
          <a:p>
            <a:r>
              <a:rPr lang="en-US" altLang="zh-CN" sz="2700" b="1" dirty="0" smtClean="0">
                <a:solidFill>
                  <a:srgbClr val="FF0000"/>
                </a:solidFill>
                <a:latin typeface="Times New Roman"/>
              </a:rPr>
              <a:t>YANGIN SINIFLARI</a:t>
            </a:r>
          </a:p>
        </p:txBody>
      </p:sp>
      <p:sp>
        <p:nvSpPr>
          <p:cNvPr id="2" name="TextBox 2"/>
          <p:cNvSpPr txBox="1"/>
          <p:nvPr/>
        </p:nvSpPr>
        <p:spPr>
          <a:xfrm>
            <a:off x="793394" y="1698675"/>
            <a:ext cx="2467983" cy="415498"/>
          </a:xfrm>
          <a:prstGeom prst="rect">
            <a:avLst/>
          </a:prstGeom>
          <a:solidFill>
            <a:srgbClr val="FFFF00"/>
          </a:solidFill>
        </p:spPr>
        <p:style>
          <a:lnRef idx="0">
            <a:schemeClr val="accent2"/>
          </a:lnRef>
          <a:fillRef idx="3">
            <a:schemeClr val="accent2"/>
          </a:fillRef>
          <a:effectRef idx="3">
            <a:schemeClr val="accent2"/>
          </a:effectRef>
          <a:fontRef idx="minor">
            <a:schemeClr val="lt1"/>
          </a:fontRef>
        </p:style>
        <p:txBody>
          <a:bodyPr wrap="none" lIns="0" tIns="0" rIns="0" rtlCol="0">
            <a:spAutoFit/>
          </a:bodyPr>
          <a:lstStyle/>
          <a:p>
            <a:r>
              <a:rPr lang="en-US" altLang="zh-CN" sz="2400" b="1" dirty="0" smtClean="0">
                <a:solidFill>
                  <a:srgbClr val="0032CB"/>
                </a:solidFill>
                <a:latin typeface="Times New Roman"/>
                <a:hlinkClick r:id="rId5" action="ppaction://hlinksldjump"/>
              </a:rPr>
              <a:t>D Sınıfı </a:t>
            </a:r>
            <a:r>
              <a:rPr lang="en-US" altLang="zh-CN" sz="2400" b="1" dirty="0" smtClean="0">
                <a:solidFill>
                  <a:srgbClr val="0032CB"/>
                </a:solidFill>
                <a:latin typeface="Times New Roman"/>
              </a:rPr>
              <a:t>Yangınlar:</a:t>
            </a:r>
          </a:p>
        </p:txBody>
      </p:sp>
      <p:sp>
        <p:nvSpPr>
          <p:cNvPr id="3" name="TextBox 3"/>
          <p:cNvSpPr txBox="1"/>
          <p:nvPr/>
        </p:nvSpPr>
        <p:spPr>
          <a:xfrm>
            <a:off x="793394" y="2430195"/>
            <a:ext cx="4402487" cy="415498"/>
          </a:xfrm>
          <a:prstGeom prst="rect">
            <a:avLst/>
          </a:prstGeom>
          <a:noFill/>
        </p:spPr>
        <p:txBody>
          <a:bodyPr wrap="none" lIns="0" tIns="0" rIns="0" rtlCol="0">
            <a:spAutoFit/>
          </a:bodyPr>
          <a:lstStyle/>
          <a:p>
            <a:r>
              <a:rPr lang="en-US" altLang="zh-CN" sz="2400" dirty="0" smtClean="0">
                <a:latin typeface="Times New Roman"/>
              </a:rPr>
              <a:t>Metal yanıcı maddelerin yangınıdır.</a:t>
            </a:r>
          </a:p>
        </p:txBody>
      </p:sp>
      <p:sp>
        <p:nvSpPr>
          <p:cNvPr id="4" name="TextBox 4"/>
          <p:cNvSpPr txBox="1"/>
          <p:nvPr/>
        </p:nvSpPr>
        <p:spPr>
          <a:xfrm>
            <a:off x="793394" y="2795923"/>
            <a:ext cx="4310475" cy="415498"/>
          </a:xfrm>
          <a:prstGeom prst="rect">
            <a:avLst/>
          </a:prstGeom>
          <a:noFill/>
        </p:spPr>
        <p:txBody>
          <a:bodyPr wrap="none" lIns="0" tIns="0" rIns="0" rtlCol="0">
            <a:spAutoFit/>
          </a:bodyPr>
          <a:lstStyle/>
          <a:p>
            <a:r>
              <a:rPr lang="en-US" altLang="zh-CN" sz="2400" dirty="0" smtClean="0">
                <a:latin typeface="Times New Roman"/>
              </a:rPr>
              <a:t>Bu gruba özel madde yangınları da</a:t>
            </a:r>
          </a:p>
        </p:txBody>
      </p:sp>
      <p:sp>
        <p:nvSpPr>
          <p:cNvPr id="5" name="TextBox 5"/>
          <p:cNvSpPr txBox="1"/>
          <p:nvPr/>
        </p:nvSpPr>
        <p:spPr>
          <a:xfrm>
            <a:off x="793394" y="3161969"/>
            <a:ext cx="1765548" cy="415498"/>
          </a:xfrm>
          <a:prstGeom prst="rect">
            <a:avLst/>
          </a:prstGeom>
          <a:noFill/>
        </p:spPr>
        <p:txBody>
          <a:bodyPr wrap="none" lIns="0" tIns="0" rIns="0" rtlCol="0">
            <a:spAutoFit/>
          </a:bodyPr>
          <a:lstStyle/>
          <a:p>
            <a:r>
              <a:rPr lang="en-US" altLang="zh-CN" sz="2400" dirty="0" smtClean="0">
                <a:latin typeface="Times New Roman"/>
              </a:rPr>
              <a:t>denilmektedir.</a:t>
            </a:r>
          </a:p>
        </p:txBody>
      </p:sp>
      <p:sp>
        <p:nvSpPr>
          <p:cNvPr id="6" name="TextBox 6"/>
          <p:cNvSpPr txBox="1"/>
          <p:nvPr/>
        </p:nvSpPr>
        <p:spPr>
          <a:xfrm>
            <a:off x="793394" y="3893489"/>
            <a:ext cx="4372992" cy="415498"/>
          </a:xfrm>
          <a:prstGeom prst="rect">
            <a:avLst/>
          </a:prstGeom>
          <a:noFill/>
        </p:spPr>
        <p:txBody>
          <a:bodyPr wrap="none" lIns="0" tIns="0" rIns="0" rtlCol="0">
            <a:spAutoFit/>
          </a:bodyPr>
          <a:lstStyle/>
          <a:p>
            <a:r>
              <a:rPr lang="en-US" altLang="zh-CN" sz="2400" dirty="0" smtClean="0">
                <a:latin typeface="Times New Roman"/>
              </a:rPr>
              <a:t>Örneğin; nitrat, sodyum, potasyum,</a:t>
            </a:r>
          </a:p>
        </p:txBody>
      </p:sp>
      <p:sp>
        <p:nvSpPr>
          <p:cNvPr id="7" name="TextBox 7"/>
          <p:cNvSpPr txBox="1"/>
          <p:nvPr/>
        </p:nvSpPr>
        <p:spPr>
          <a:xfrm>
            <a:off x="793394" y="4259344"/>
            <a:ext cx="4122924" cy="415498"/>
          </a:xfrm>
          <a:prstGeom prst="rect">
            <a:avLst/>
          </a:prstGeom>
          <a:noFill/>
        </p:spPr>
        <p:txBody>
          <a:bodyPr wrap="none" lIns="0" tIns="0" rIns="0" rtlCol="0">
            <a:spAutoFit/>
          </a:bodyPr>
          <a:lstStyle/>
          <a:p>
            <a:r>
              <a:rPr lang="en-US" altLang="zh-CN" sz="2400" dirty="0" smtClean="0">
                <a:latin typeface="Times New Roman"/>
              </a:rPr>
              <a:t>magnezyum, </a:t>
            </a:r>
            <a:r>
              <a:rPr lang="tr-TR" altLang="zh-CN" sz="2400" dirty="0" smtClean="0">
                <a:latin typeface="Times New Roman"/>
              </a:rPr>
              <a:t>alüminyum</a:t>
            </a:r>
            <a:r>
              <a:rPr lang="en-US" altLang="zh-CN" sz="2400" dirty="0" smtClean="0">
                <a:latin typeface="Times New Roman"/>
              </a:rPr>
              <a:t> peroksit</a:t>
            </a:r>
          </a:p>
        </p:txBody>
      </p:sp>
      <p:sp>
        <p:nvSpPr>
          <p:cNvPr id="8" name="TextBox 8"/>
          <p:cNvSpPr txBox="1"/>
          <p:nvPr/>
        </p:nvSpPr>
        <p:spPr>
          <a:xfrm>
            <a:off x="793394" y="4625390"/>
            <a:ext cx="3985706" cy="415498"/>
          </a:xfrm>
          <a:prstGeom prst="rect">
            <a:avLst/>
          </a:prstGeom>
          <a:noFill/>
        </p:spPr>
        <p:txBody>
          <a:bodyPr wrap="none" lIns="0" tIns="0" rIns="0" rtlCol="0">
            <a:spAutoFit/>
          </a:bodyPr>
          <a:lstStyle/>
          <a:p>
            <a:r>
              <a:rPr lang="en-US" altLang="zh-CN" sz="2400" dirty="0" smtClean="0">
                <a:latin typeface="Times New Roman"/>
              </a:rPr>
              <a:t>vb. kimyasal yapıdaki maddeler.</a:t>
            </a:r>
          </a:p>
        </p:txBody>
      </p:sp>
      <p:sp>
        <p:nvSpPr>
          <p:cNvPr id="9" name="TextBox 9"/>
          <p:cNvSpPr txBox="1"/>
          <p:nvPr/>
        </p:nvSpPr>
        <p:spPr>
          <a:xfrm>
            <a:off x="793394" y="5356860"/>
            <a:ext cx="3828549" cy="415498"/>
          </a:xfrm>
          <a:prstGeom prst="rect">
            <a:avLst/>
          </a:prstGeom>
          <a:noFill/>
        </p:spPr>
        <p:txBody>
          <a:bodyPr wrap="none" lIns="0" tIns="0" rIns="0" rtlCol="0">
            <a:spAutoFit/>
          </a:bodyPr>
          <a:lstStyle/>
          <a:p>
            <a:r>
              <a:rPr lang="en-US" altLang="zh-CN" sz="2400" dirty="0" smtClean="0">
                <a:latin typeface="Times New Roman"/>
              </a:rPr>
              <a:t>Ayrıca, </a:t>
            </a:r>
            <a:r>
              <a:rPr lang="en-US" altLang="zh-CN" sz="2400" u="sng" dirty="0" smtClean="0">
                <a:latin typeface="Times New Roman"/>
              </a:rPr>
              <a:t>elektrik yangınlarını </a:t>
            </a:r>
            <a:r>
              <a:rPr lang="en-US" altLang="zh-CN" sz="2400" dirty="0" smtClean="0">
                <a:latin typeface="Times New Roman"/>
              </a:rPr>
              <a:t>da</a:t>
            </a:r>
          </a:p>
        </p:txBody>
      </p:sp>
      <p:sp>
        <p:nvSpPr>
          <p:cNvPr id="10" name="TextBox 10"/>
          <p:cNvSpPr txBox="1"/>
          <p:nvPr/>
        </p:nvSpPr>
        <p:spPr>
          <a:xfrm>
            <a:off x="793394" y="5722638"/>
            <a:ext cx="4001095" cy="415498"/>
          </a:xfrm>
          <a:prstGeom prst="rect">
            <a:avLst/>
          </a:prstGeom>
          <a:noFill/>
        </p:spPr>
        <p:txBody>
          <a:bodyPr wrap="none" lIns="0" tIns="0" rIns="0" rtlCol="0">
            <a:spAutoFit/>
          </a:bodyPr>
          <a:lstStyle/>
          <a:p>
            <a:r>
              <a:rPr lang="en-US" altLang="zh-CN" sz="2400" dirty="0" smtClean="0">
                <a:latin typeface="Times New Roman"/>
              </a:rPr>
              <a:t>bu sınıflandırmaya ekleyebiliriz.</a:t>
            </a:r>
          </a:p>
        </p:txBody>
      </p:sp>
      <p:sp>
        <p:nvSpPr>
          <p:cNvPr id="15" name="Veri Yer Tutucusu 14"/>
          <p:cNvSpPr>
            <a:spLocks noGrp="1"/>
          </p:cNvSpPr>
          <p:nvPr>
            <p:ph type="dt" sz="half" idx="10"/>
          </p:nvPr>
        </p:nvSpPr>
        <p:spPr/>
        <p:txBody>
          <a:bodyPr/>
          <a:lstStyle/>
          <a:p>
            <a:fld id="{1708E5E7-739E-4F2C-B869-D1DE48C08015}" type="datetime10">
              <a:rPr lang="tr-TR" smtClean="0">
                <a:solidFill>
                  <a:schemeClr val="bg1"/>
                </a:solidFill>
              </a:rPr>
              <a:t>17:22</a:t>
            </a:fld>
            <a:endParaRPr lang="tr-TR">
              <a:solidFill>
                <a:schemeClr val="bg1"/>
              </a:solidFill>
            </a:endParaRPr>
          </a:p>
        </p:txBody>
      </p:sp>
      <p:sp>
        <p:nvSpPr>
          <p:cNvPr id="13" name="Slayt Numarası Yer Tutucusu 12"/>
          <p:cNvSpPr>
            <a:spLocks noGrp="1"/>
          </p:cNvSpPr>
          <p:nvPr>
            <p:ph type="sldNum" sz="quarter" idx="12"/>
          </p:nvPr>
        </p:nvSpPr>
        <p:spPr/>
        <p:txBody>
          <a:bodyPr/>
          <a:lstStyle/>
          <a:p>
            <a:fld id="{9B5D9E56-A432-4385-BBE3-44EE42913F6E}" type="slidenum">
              <a:rPr lang="tr-TR" smtClean="0"/>
              <a:pPr/>
              <a:t>14</a:t>
            </a:fld>
            <a:endParaRPr lang="tr-TR"/>
          </a:p>
        </p:txBody>
      </p:sp>
    </p:spTree>
    <p:extLst>
      <p:ext uri="{BB962C8B-B14F-4D97-AF65-F5344CB8AC3E}">
        <p14:creationId xmlns:p14="http://schemas.microsoft.com/office/powerpoint/2010/main" val="267821740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Image 40"/>
          <p:cNvPicPr>
            <a:picLocks noChangeAspect="1"/>
          </p:cNvPicPr>
          <p:nvPr/>
        </p:nvPicPr>
        <p:blipFill>
          <a:blip r:embed="rId2" cstate="print"/>
          <a:stretch>
            <a:fillRect/>
          </a:stretch>
        </p:blipFill>
        <p:spPr>
          <a:xfrm>
            <a:off x="5330952" y="1801368"/>
            <a:ext cx="3236976" cy="3977640"/>
          </a:xfrm>
          <a:prstGeom prst="rect">
            <a:avLst/>
          </a:prstGeom>
        </p:spPr>
      </p:pic>
      <p:sp>
        <p:nvSpPr>
          <p:cNvPr id="11" name="TextBox 1"/>
          <p:cNvSpPr txBox="1"/>
          <p:nvPr/>
        </p:nvSpPr>
        <p:spPr>
          <a:xfrm>
            <a:off x="3848989" y="507276"/>
            <a:ext cx="2892574" cy="406573"/>
          </a:xfrm>
          <a:prstGeom prst="rect">
            <a:avLst/>
          </a:prstGeom>
          <a:noFill/>
        </p:spPr>
        <p:txBody>
          <a:bodyPr wrap="none" lIns="0" tIns="0" rIns="0" rtlCol="0">
            <a:spAutoFit/>
          </a:bodyPr>
          <a:lstStyle/>
          <a:p>
            <a:r>
              <a:rPr lang="en-US" altLang="zh-CN" sz="2700" b="1" dirty="0" smtClean="0">
                <a:solidFill>
                  <a:srgbClr val="FF0000"/>
                </a:solidFill>
                <a:latin typeface="Times New Roman"/>
              </a:rPr>
              <a:t>YANGIN SINIFLARI</a:t>
            </a:r>
          </a:p>
        </p:txBody>
      </p:sp>
      <p:sp>
        <p:nvSpPr>
          <p:cNvPr id="2" name="TextBox 2"/>
          <p:cNvSpPr txBox="1"/>
          <p:nvPr/>
        </p:nvSpPr>
        <p:spPr>
          <a:xfrm>
            <a:off x="793394" y="1687372"/>
            <a:ext cx="2645917" cy="415498"/>
          </a:xfrm>
          <a:prstGeom prst="rect">
            <a:avLst/>
          </a:prstGeom>
          <a:solidFill>
            <a:srgbClr val="FFFF00"/>
          </a:solidFill>
        </p:spPr>
        <p:style>
          <a:lnRef idx="0">
            <a:schemeClr val="accent1"/>
          </a:lnRef>
          <a:fillRef idx="3">
            <a:schemeClr val="accent1"/>
          </a:fillRef>
          <a:effectRef idx="3">
            <a:schemeClr val="accent1"/>
          </a:effectRef>
          <a:fontRef idx="minor">
            <a:schemeClr val="lt1"/>
          </a:fontRef>
        </p:style>
        <p:txBody>
          <a:bodyPr wrap="none" lIns="0" tIns="0" rIns="0" rtlCol="0">
            <a:spAutoFit/>
          </a:bodyPr>
          <a:lstStyle/>
          <a:p>
            <a:r>
              <a:rPr lang="tr-TR" altLang="zh-CN" sz="2400" b="1" dirty="0" smtClean="0">
                <a:solidFill>
                  <a:srgbClr val="FFFF00"/>
                </a:solidFill>
                <a:latin typeface="Times New Roman"/>
                <a:hlinkClick r:id="rId3" action="ppaction://hlinksldjump"/>
              </a:rPr>
              <a:t>Elektrik</a:t>
            </a:r>
            <a:r>
              <a:rPr lang="en-US" altLang="zh-CN" sz="2400" b="1" dirty="0" smtClean="0">
                <a:solidFill>
                  <a:srgbClr val="FFFF00"/>
                </a:solidFill>
                <a:latin typeface="Times New Roman"/>
                <a:hlinkClick r:id="rId3" action="ppaction://hlinksldjump"/>
              </a:rPr>
              <a:t> </a:t>
            </a:r>
            <a:r>
              <a:rPr lang="en-US" altLang="zh-CN" sz="2400" b="1" dirty="0" err="1" smtClean="0">
                <a:solidFill>
                  <a:schemeClr val="accent1">
                    <a:lumMod val="75000"/>
                  </a:schemeClr>
                </a:solidFill>
                <a:latin typeface="Times New Roman"/>
              </a:rPr>
              <a:t>Yangınlar</a:t>
            </a:r>
            <a:r>
              <a:rPr lang="tr-TR" altLang="zh-CN" sz="2400" b="1" dirty="0" smtClean="0">
                <a:solidFill>
                  <a:schemeClr val="accent1">
                    <a:lumMod val="75000"/>
                  </a:schemeClr>
                </a:solidFill>
                <a:latin typeface="Times New Roman"/>
              </a:rPr>
              <a:t>ı</a:t>
            </a:r>
            <a:r>
              <a:rPr lang="en-US" altLang="zh-CN" sz="2400" b="1" dirty="0" smtClean="0">
                <a:solidFill>
                  <a:schemeClr val="accent1">
                    <a:lumMod val="75000"/>
                  </a:schemeClr>
                </a:solidFill>
                <a:latin typeface="Times New Roman"/>
              </a:rPr>
              <a:t>:</a:t>
            </a:r>
          </a:p>
        </p:txBody>
      </p:sp>
      <p:sp>
        <p:nvSpPr>
          <p:cNvPr id="3" name="TextBox 3"/>
          <p:cNvSpPr txBox="1"/>
          <p:nvPr/>
        </p:nvSpPr>
        <p:spPr>
          <a:xfrm>
            <a:off x="150141" y="2147172"/>
            <a:ext cx="5145135" cy="3739485"/>
          </a:xfrm>
          <a:prstGeom prst="rect">
            <a:avLst/>
          </a:prstGeom>
          <a:noFill/>
        </p:spPr>
        <p:txBody>
          <a:bodyPr wrap="square" lIns="0" tIns="0" rIns="0" rtlCol="0">
            <a:spAutoFit/>
          </a:bodyPr>
          <a:lstStyle/>
          <a:p>
            <a:pPr algn="just"/>
            <a:r>
              <a:rPr lang="tr-TR" altLang="zh-CN" sz="2400" dirty="0" smtClean="0">
                <a:latin typeface="Times New Roman" pitchFamily="18" charset="0"/>
                <a:cs typeface="Times New Roman" pitchFamily="18" charset="0"/>
              </a:rPr>
              <a:t>Her ne kadar ayrı sınıf yangın türü gibi gözükse de aslında </a:t>
            </a:r>
            <a:r>
              <a:rPr lang="tr-TR" altLang="zh-CN" sz="2400" b="1" dirty="0" smtClean="0">
                <a:solidFill>
                  <a:srgbClr val="FF0000"/>
                </a:solidFill>
                <a:latin typeface="Times New Roman" pitchFamily="18" charset="0"/>
                <a:cs typeface="Times New Roman" pitchFamily="18" charset="0"/>
              </a:rPr>
              <a:t>D sınıfı </a:t>
            </a:r>
            <a:r>
              <a:rPr lang="tr-TR" altLang="zh-CN" sz="2400" dirty="0" smtClean="0">
                <a:latin typeface="Times New Roman" pitchFamily="18" charset="0"/>
                <a:cs typeface="Times New Roman" pitchFamily="18" charset="0"/>
              </a:rPr>
              <a:t>yangındır. </a:t>
            </a:r>
            <a:r>
              <a:rPr lang="en-US" altLang="zh-CN" sz="2400" dirty="0" err="1" smtClean="0">
                <a:latin typeface="Times New Roman" pitchFamily="18" charset="0"/>
                <a:cs typeface="Times New Roman" pitchFamily="18" charset="0"/>
              </a:rPr>
              <a:t>Elektrik</a:t>
            </a:r>
            <a:r>
              <a:rPr lang="en-US" altLang="zh-CN" sz="2400" dirty="0" smtClean="0">
                <a:latin typeface="Times New Roman" pitchFamily="18" charset="0"/>
                <a:cs typeface="Times New Roman" pitchFamily="18" charset="0"/>
              </a:rPr>
              <a:t> </a:t>
            </a:r>
            <a:r>
              <a:rPr lang="en-US" altLang="zh-CN" sz="2400" dirty="0" err="1" smtClean="0">
                <a:latin typeface="Times New Roman" pitchFamily="18" charset="0"/>
                <a:cs typeface="Times New Roman" pitchFamily="18" charset="0"/>
              </a:rPr>
              <a:t>tehlikesi</a:t>
            </a:r>
            <a:r>
              <a:rPr lang="en-US" altLang="zh-CN" sz="2400" dirty="0" smtClean="0">
                <a:latin typeface="Times New Roman" pitchFamily="18" charset="0"/>
                <a:cs typeface="Times New Roman" pitchFamily="18" charset="0"/>
              </a:rPr>
              <a:t> </a:t>
            </a:r>
            <a:r>
              <a:rPr lang="en-US" altLang="zh-CN" sz="2400" dirty="0" err="1" smtClean="0">
                <a:latin typeface="Times New Roman" pitchFamily="18" charset="0"/>
                <a:cs typeface="Times New Roman" pitchFamily="18" charset="0"/>
              </a:rPr>
              <a:t>bulunan</a:t>
            </a:r>
            <a:r>
              <a:rPr lang="tr-TR" altLang="zh-CN" sz="2400" dirty="0" smtClean="0">
                <a:latin typeface="Times New Roman" pitchFamily="18" charset="0"/>
                <a:cs typeface="Times New Roman" pitchFamily="18" charset="0"/>
              </a:rPr>
              <a:t> cihaz ve ekipmanlardaki yangınları kapsar.</a:t>
            </a:r>
            <a:r>
              <a:rPr lang="tr-TR" sz="2400" dirty="0">
                <a:latin typeface="Times New Roman" pitchFamily="18" charset="0"/>
                <a:cs typeface="Times New Roman" pitchFamily="18" charset="0"/>
              </a:rPr>
              <a:t> (Elektrik teçhizatı, transformatörler, bobinler, motorlar, izolasyonlar vb</a:t>
            </a:r>
            <a:r>
              <a:rPr lang="tr-TR" sz="2400" dirty="0" smtClean="0">
                <a:latin typeface="Times New Roman" pitchFamily="18" charset="0"/>
                <a:cs typeface="Times New Roman" pitchFamily="18" charset="0"/>
              </a:rPr>
              <a:t>.)</a:t>
            </a:r>
            <a:r>
              <a:rPr lang="tr-TR" altLang="zh-CN" sz="2400" dirty="0" smtClean="0">
                <a:latin typeface="Times New Roman" pitchFamily="18" charset="0"/>
                <a:cs typeface="Times New Roman" pitchFamily="18" charset="0"/>
              </a:rPr>
              <a:t> </a:t>
            </a:r>
            <a:r>
              <a:rPr lang="tr-TR" altLang="zh-CN" sz="2400" u="sng" dirty="0" smtClean="0">
                <a:latin typeface="Times New Roman" pitchFamily="18" charset="0"/>
                <a:cs typeface="Times New Roman" pitchFamily="18" charset="0"/>
              </a:rPr>
              <a:t>Elektrik yangınlarında su kullanılmaz. Olay mahallindeki elektrik kesilir ve yangına uygun söndürücüler ile müdahale edilir.</a:t>
            </a:r>
            <a:endParaRPr lang="en-US" altLang="zh-CN" sz="2400" u="sng" dirty="0" smtClean="0">
              <a:latin typeface="Times New Roman" pitchFamily="18" charset="0"/>
              <a:cs typeface="Times New Roman" pitchFamily="18" charset="0"/>
            </a:endParaRPr>
          </a:p>
        </p:txBody>
      </p:sp>
      <p:sp>
        <p:nvSpPr>
          <p:cNvPr id="15" name="Veri Yer Tutucusu 14"/>
          <p:cNvSpPr>
            <a:spLocks noGrp="1"/>
          </p:cNvSpPr>
          <p:nvPr>
            <p:ph type="dt" sz="half" idx="10"/>
          </p:nvPr>
        </p:nvSpPr>
        <p:spPr/>
        <p:txBody>
          <a:bodyPr/>
          <a:lstStyle/>
          <a:p>
            <a:fld id="{EC4A68C2-3E9B-4D8E-84EB-A806737E065D}" type="datetime10">
              <a:rPr lang="tr-TR" smtClean="0"/>
              <a:t>17:22</a:t>
            </a:fld>
            <a:endParaRPr lang="tr-TR"/>
          </a:p>
        </p:txBody>
      </p:sp>
      <p:sp>
        <p:nvSpPr>
          <p:cNvPr id="13" name="Slayt Numarası Yer Tutucusu 12"/>
          <p:cNvSpPr>
            <a:spLocks noGrp="1"/>
          </p:cNvSpPr>
          <p:nvPr>
            <p:ph type="sldNum" sz="quarter" idx="12"/>
          </p:nvPr>
        </p:nvSpPr>
        <p:spPr/>
        <p:txBody>
          <a:bodyPr/>
          <a:lstStyle/>
          <a:p>
            <a:fld id="{9B5D9E56-A432-4385-BBE3-44EE42913F6E}" type="slidenum">
              <a:rPr lang="tr-TR" smtClean="0"/>
              <a:pPr/>
              <a:t>15</a:t>
            </a:fld>
            <a:endParaRPr lang="tr-TR"/>
          </a:p>
        </p:txBody>
      </p:sp>
    </p:spTree>
    <p:extLst>
      <p:ext uri="{BB962C8B-B14F-4D97-AF65-F5344CB8AC3E}">
        <p14:creationId xmlns:p14="http://schemas.microsoft.com/office/powerpoint/2010/main" val="221242890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D89C9462-DB7E-40DD-817B-F0CC6C3A205C}" type="datetime10">
              <a:rPr lang="tr-TR" smtClean="0"/>
              <a:t>17:22</a:t>
            </a:fld>
            <a:endParaRPr lang="tr-TR"/>
          </a:p>
        </p:txBody>
      </p:sp>
      <p:sp>
        <p:nvSpPr>
          <p:cNvPr id="5" name="Metin kutusu 4"/>
          <p:cNvSpPr txBox="1"/>
          <p:nvPr/>
        </p:nvSpPr>
        <p:spPr>
          <a:xfrm>
            <a:off x="2922061" y="1340768"/>
            <a:ext cx="3299878" cy="523220"/>
          </a:xfrm>
          <a:prstGeom prst="rect">
            <a:avLst/>
          </a:prstGeom>
          <a:solidFill>
            <a:schemeClr val="accent6">
              <a:lumMod val="60000"/>
              <a:lumOff val="40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tr-TR" sz="2800" dirty="0" smtClean="0">
                <a:solidFill>
                  <a:schemeClr val="tx1"/>
                </a:solidFill>
              </a:rPr>
              <a:t>Yangınların Nedenleri</a:t>
            </a:r>
            <a:endParaRPr lang="tr-TR" sz="2800" dirty="0">
              <a:solidFill>
                <a:schemeClr val="tx1"/>
              </a:solidFill>
            </a:endParaRPr>
          </a:p>
        </p:txBody>
      </p:sp>
      <p:sp>
        <p:nvSpPr>
          <p:cNvPr id="6" name="Metin kutusu 5"/>
          <p:cNvSpPr txBox="1"/>
          <p:nvPr/>
        </p:nvSpPr>
        <p:spPr>
          <a:xfrm>
            <a:off x="928439" y="2090172"/>
            <a:ext cx="7287123" cy="3108543"/>
          </a:xfrm>
          <a:prstGeom prst="rect">
            <a:avLst/>
          </a:prstGeom>
          <a:solidFill>
            <a:schemeClr val="accent6">
              <a:lumMod val="60000"/>
              <a:lumOff val="40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pPr marL="342900" indent="-342900">
              <a:buFont typeface="+mj-lt"/>
              <a:buAutoNum type="alphaLcParenR"/>
            </a:pPr>
            <a:r>
              <a:rPr lang="tr-TR" sz="2800" dirty="0" smtClean="0">
                <a:solidFill>
                  <a:schemeClr val="tx1"/>
                </a:solidFill>
              </a:rPr>
              <a:t>Yangınlardan korunma önlemlerin alınmaması,</a:t>
            </a:r>
          </a:p>
          <a:p>
            <a:pPr marL="342900" indent="-342900">
              <a:buFont typeface="+mj-lt"/>
              <a:buAutoNum type="alphaLcParenR"/>
            </a:pPr>
            <a:r>
              <a:rPr lang="tr-TR" sz="2800" dirty="0" smtClean="0">
                <a:solidFill>
                  <a:schemeClr val="tx1"/>
                </a:solidFill>
              </a:rPr>
              <a:t>Bilgisizlik,</a:t>
            </a:r>
          </a:p>
          <a:p>
            <a:pPr marL="342900" indent="-342900">
              <a:buFont typeface="+mj-lt"/>
              <a:buAutoNum type="alphaLcParenR"/>
            </a:pPr>
            <a:r>
              <a:rPr lang="tr-TR" sz="2800" dirty="0" smtClean="0">
                <a:solidFill>
                  <a:schemeClr val="tx1"/>
                </a:solidFill>
              </a:rPr>
              <a:t>İhmal ve dikkatsizlik,</a:t>
            </a:r>
          </a:p>
          <a:p>
            <a:pPr marL="342900" indent="-342900">
              <a:buFont typeface="+mj-lt"/>
              <a:buAutoNum type="alphaLcParenR"/>
            </a:pPr>
            <a:r>
              <a:rPr lang="tr-TR" sz="2800" dirty="0" smtClean="0">
                <a:solidFill>
                  <a:schemeClr val="tx1"/>
                </a:solidFill>
              </a:rPr>
              <a:t>Kazalar,</a:t>
            </a:r>
          </a:p>
          <a:p>
            <a:pPr marL="342900" indent="-342900">
              <a:buFont typeface="+mj-lt"/>
              <a:buAutoNum type="alphaLcParenR"/>
            </a:pPr>
            <a:r>
              <a:rPr lang="tr-TR" sz="2800" dirty="0" smtClean="0">
                <a:solidFill>
                  <a:schemeClr val="tx1"/>
                </a:solidFill>
              </a:rPr>
              <a:t>Sıçrama,</a:t>
            </a:r>
          </a:p>
          <a:p>
            <a:pPr marL="342900" indent="-342900">
              <a:buFont typeface="+mj-lt"/>
              <a:buAutoNum type="alphaLcParenR"/>
            </a:pPr>
            <a:r>
              <a:rPr lang="tr-TR" sz="2800" dirty="0" smtClean="0">
                <a:solidFill>
                  <a:schemeClr val="tx1"/>
                </a:solidFill>
              </a:rPr>
              <a:t>Sabotaj,</a:t>
            </a:r>
          </a:p>
          <a:p>
            <a:pPr marL="342900" indent="-342900">
              <a:buFont typeface="+mj-lt"/>
              <a:buAutoNum type="alphaLcParenR"/>
            </a:pPr>
            <a:r>
              <a:rPr lang="tr-TR" sz="2800" dirty="0" smtClean="0">
                <a:solidFill>
                  <a:schemeClr val="tx1"/>
                </a:solidFill>
              </a:rPr>
              <a:t>Tabiat olayları</a:t>
            </a:r>
            <a:endParaRPr lang="tr-TR" sz="2800" dirty="0">
              <a:solidFill>
                <a:schemeClr val="tx1"/>
              </a:solidFill>
            </a:endParaRPr>
          </a:p>
        </p:txBody>
      </p:sp>
      <p:sp>
        <p:nvSpPr>
          <p:cNvPr id="3" name="Slayt Numarası Yer Tutucusu 2"/>
          <p:cNvSpPr>
            <a:spLocks noGrp="1"/>
          </p:cNvSpPr>
          <p:nvPr>
            <p:ph type="sldNum" sz="quarter" idx="12"/>
          </p:nvPr>
        </p:nvSpPr>
        <p:spPr/>
        <p:txBody>
          <a:bodyPr/>
          <a:lstStyle/>
          <a:p>
            <a:fld id="{9B5D9E56-A432-4385-BBE3-44EE42913F6E}" type="slidenum">
              <a:rPr lang="tr-TR" smtClean="0"/>
              <a:pPr/>
              <a:t>16</a:t>
            </a:fld>
            <a:endParaRPr lang="tr-TR"/>
          </a:p>
        </p:txBody>
      </p:sp>
    </p:spTree>
    <p:extLst>
      <p:ext uri="{BB962C8B-B14F-4D97-AF65-F5344CB8AC3E}">
        <p14:creationId xmlns:p14="http://schemas.microsoft.com/office/powerpoint/2010/main" val="46752438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02734169-2113-4568-B599-EA788A2F4A78}" type="datetime10">
              <a:rPr lang="tr-TR" smtClean="0"/>
              <a:t>17:22</a:t>
            </a:fld>
            <a:endParaRPr lang="tr-TR"/>
          </a:p>
        </p:txBody>
      </p:sp>
      <p:sp>
        <p:nvSpPr>
          <p:cNvPr id="8" name="Metin kutusu 7"/>
          <p:cNvSpPr txBox="1"/>
          <p:nvPr/>
        </p:nvSpPr>
        <p:spPr>
          <a:xfrm>
            <a:off x="2486205" y="1268760"/>
            <a:ext cx="4472186" cy="369332"/>
          </a:xfrm>
          <a:prstGeom prst="rect">
            <a:avLst/>
          </a:prstGeom>
          <a:solidFill>
            <a:schemeClr val="accent6">
              <a:lumMod val="60000"/>
              <a:lumOff val="40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pPr marL="342900" indent="-342900">
              <a:buFont typeface="+mj-lt"/>
              <a:buAutoNum type="alphaLcParenR"/>
            </a:pPr>
            <a:r>
              <a:rPr lang="tr-TR" b="1" dirty="0" smtClean="0">
                <a:solidFill>
                  <a:srgbClr val="FF0000"/>
                </a:solidFill>
              </a:rPr>
              <a:t>KORUNMA ÖNLEMLERİNİN ALINMAMASI</a:t>
            </a:r>
            <a:endParaRPr lang="tr-TR" b="1" dirty="0">
              <a:solidFill>
                <a:srgbClr val="FF0000"/>
              </a:solidFill>
            </a:endParaRPr>
          </a:p>
        </p:txBody>
      </p:sp>
      <p:sp>
        <p:nvSpPr>
          <p:cNvPr id="9" name="Metin kutusu 8"/>
          <p:cNvSpPr txBox="1"/>
          <p:nvPr/>
        </p:nvSpPr>
        <p:spPr>
          <a:xfrm>
            <a:off x="71500" y="1916832"/>
            <a:ext cx="9001000" cy="2893100"/>
          </a:xfrm>
          <a:prstGeom prst="rect">
            <a:avLst/>
          </a:prstGeom>
          <a:solidFill>
            <a:schemeClr val="accent6">
              <a:lumMod val="60000"/>
              <a:lumOff val="40000"/>
            </a:schemeClr>
          </a:solidFill>
        </p:spPr>
        <p:style>
          <a:lnRef idx="0">
            <a:schemeClr val="accent1"/>
          </a:lnRef>
          <a:fillRef idx="3">
            <a:schemeClr val="accent1"/>
          </a:fillRef>
          <a:effectRef idx="3">
            <a:schemeClr val="accent1"/>
          </a:effectRef>
          <a:fontRef idx="minor">
            <a:schemeClr val="lt1"/>
          </a:fontRef>
        </p:style>
        <p:txBody>
          <a:bodyPr wrap="square" rtlCol="0">
            <a:spAutoFit/>
          </a:bodyPr>
          <a:lstStyle/>
          <a:p>
            <a:pPr marL="342900" indent="-342900">
              <a:buFont typeface="Wingdings" pitchFamily="2" charset="2"/>
              <a:buChar char="Ø"/>
            </a:pPr>
            <a:r>
              <a:rPr lang="tr-TR" sz="2600" dirty="0" smtClean="0">
                <a:solidFill>
                  <a:schemeClr val="tx1"/>
                </a:solidFill>
              </a:rPr>
              <a:t>Elektrik sistemiyle ilgili gerek tesisat, gerekse sigorta sistemlerinin yeterli düzeyde yapılmaması</a:t>
            </a:r>
            <a:r>
              <a:rPr lang="tr-TR" sz="2600" dirty="0" smtClean="0">
                <a:solidFill>
                  <a:schemeClr val="tx1"/>
                </a:solidFill>
              </a:rPr>
              <a:t>,</a:t>
            </a:r>
            <a:endParaRPr lang="tr-TR" sz="2600" dirty="0" smtClean="0">
              <a:solidFill>
                <a:schemeClr val="tx1"/>
              </a:solidFill>
            </a:endParaRPr>
          </a:p>
          <a:p>
            <a:pPr marL="342900" indent="-342900">
              <a:buFont typeface="Wingdings" pitchFamily="2" charset="2"/>
              <a:buChar char="Ø"/>
            </a:pPr>
            <a:r>
              <a:rPr lang="tr-TR" sz="2600" dirty="0" smtClean="0">
                <a:solidFill>
                  <a:schemeClr val="tx1"/>
                </a:solidFill>
              </a:rPr>
              <a:t>LPG kullanırken tüp kullanımı ile ilgili gerekli önlemlerin alınmaması,</a:t>
            </a:r>
          </a:p>
          <a:p>
            <a:pPr marL="342900" indent="-342900">
              <a:buFont typeface="Wingdings" pitchFamily="2" charset="2"/>
              <a:buChar char="Ø"/>
            </a:pPr>
            <a:r>
              <a:rPr lang="tr-TR" sz="2600" dirty="0" smtClean="0">
                <a:solidFill>
                  <a:schemeClr val="tx1"/>
                </a:solidFill>
              </a:rPr>
              <a:t>Soba ve kalorifer sistemlerinde gerekli tertibatın alınmayışı ve gerekli periyodik temizlik ve bakımlarının yapılmaması,</a:t>
            </a:r>
          </a:p>
          <a:p>
            <a:pPr marL="342900" indent="-342900">
              <a:buFont typeface="Wingdings" pitchFamily="2" charset="2"/>
              <a:buChar char="Ø"/>
            </a:pPr>
            <a:endParaRPr lang="tr-TR" sz="2600" dirty="0">
              <a:solidFill>
                <a:schemeClr val="tx1"/>
              </a:solidFill>
            </a:endParaRPr>
          </a:p>
        </p:txBody>
      </p:sp>
      <p:sp>
        <p:nvSpPr>
          <p:cNvPr id="3" name="Slayt Numarası Yer Tutucusu 2"/>
          <p:cNvSpPr>
            <a:spLocks noGrp="1"/>
          </p:cNvSpPr>
          <p:nvPr>
            <p:ph type="sldNum" sz="quarter" idx="12"/>
          </p:nvPr>
        </p:nvSpPr>
        <p:spPr/>
        <p:txBody>
          <a:bodyPr/>
          <a:lstStyle/>
          <a:p>
            <a:fld id="{9B5D9E56-A432-4385-BBE3-44EE42913F6E}" type="slidenum">
              <a:rPr lang="tr-TR" smtClean="0"/>
              <a:pPr/>
              <a:t>17</a:t>
            </a:fld>
            <a:endParaRPr lang="tr-TR"/>
          </a:p>
        </p:txBody>
      </p:sp>
    </p:spTree>
    <p:extLst>
      <p:ext uri="{BB962C8B-B14F-4D97-AF65-F5344CB8AC3E}">
        <p14:creationId xmlns:p14="http://schemas.microsoft.com/office/powerpoint/2010/main" val="63691020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etin kutusu 4"/>
          <p:cNvSpPr txBox="1"/>
          <p:nvPr/>
        </p:nvSpPr>
        <p:spPr>
          <a:xfrm>
            <a:off x="3599939" y="405825"/>
            <a:ext cx="1844672" cy="430887"/>
          </a:xfrm>
          <a:prstGeom prst="rect">
            <a:avLst/>
          </a:prstGeom>
          <a:solidFill>
            <a:schemeClr val="accent6">
              <a:lumMod val="60000"/>
              <a:lumOff val="40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tr-TR" sz="2200" b="1" dirty="0" smtClean="0">
                <a:solidFill>
                  <a:srgbClr val="FF0000"/>
                </a:solidFill>
              </a:rPr>
              <a:t> b) BİLGİSİZLİK</a:t>
            </a:r>
            <a:endParaRPr lang="tr-TR" sz="2200" b="1" dirty="0">
              <a:solidFill>
                <a:srgbClr val="FF0000"/>
              </a:solidFill>
            </a:endParaRPr>
          </a:p>
        </p:txBody>
      </p:sp>
      <p:sp>
        <p:nvSpPr>
          <p:cNvPr id="6" name="Metin kutusu 5"/>
          <p:cNvSpPr txBox="1"/>
          <p:nvPr/>
        </p:nvSpPr>
        <p:spPr>
          <a:xfrm>
            <a:off x="9776" y="836712"/>
            <a:ext cx="9124449" cy="1692771"/>
          </a:xfrm>
          <a:prstGeom prst="rect">
            <a:avLst/>
          </a:prstGeom>
          <a:solidFill>
            <a:schemeClr val="accent6">
              <a:lumMod val="60000"/>
              <a:lumOff val="40000"/>
            </a:schemeClr>
          </a:solidFill>
        </p:spPr>
        <p:style>
          <a:lnRef idx="0">
            <a:schemeClr val="accent1"/>
          </a:lnRef>
          <a:fillRef idx="3">
            <a:schemeClr val="accent1"/>
          </a:fillRef>
          <a:effectRef idx="3">
            <a:schemeClr val="accent1"/>
          </a:effectRef>
          <a:fontRef idx="minor">
            <a:schemeClr val="lt1"/>
          </a:fontRef>
        </p:style>
        <p:txBody>
          <a:bodyPr wrap="square" rtlCol="0">
            <a:spAutoFit/>
          </a:bodyPr>
          <a:lstStyle/>
          <a:p>
            <a:pPr marL="342900" indent="-342900">
              <a:buFont typeface="Wingdings" pitchFamily="2" charset="2"/>
              <a:buChar char="Ø"/>
            </a:pPr>
            <a:r>
              <a:rPr lang="tr-TR" sz="2600" dirty="0" smtClean="0">
                <a:solidFill>
                  <a:schemeClr val="tx1"/>
                </a:solidFill>
              </a:rPr>
              <a:t>Tavan arasına ve çatıya kolay tutuşabilecek eşyalar koymak,</a:t>
            </a:r>
          </a:p>
          <a:p>
            <a:pPr marL="342900" indent="-342900">
              <a:buFont typeface="Wingdings" pitchFamily="2" charset="2"/>
              <a:buChar char="Ø"/>
            </a:pPr>
            <a:r>
              <a:rPr lang="tr-TR" sz="2600" dirty="0" smtClean="0">
                <a:solidFill>
                  <a:schemeClr val="tx1"/>
                </a:solidFill>
              </a:rPr>
              <a:t>Yakıt depoları ve yakıtla çalışan yerlerde kıvılcım çıkartacak etkenlerin bilinmemesi,</a:t>
            </a:r>
          </a:p>
          <a:p>
            <a:pPr marL="342900" indent="-342900">
              <a:buFont typeface="Wingdings" pitchFamily="2" charset="2"/>
              <a:buChar char="Ø"/>
            </a:pPr>
            <a:endParaRPr lang="tr-TR" sz="2600" dirty="0">
              <a:solidFill>
                <a:schemeClr val="tx1"/>
              </a:solidFill>
            </a:endParaRPr>
          </a:p>
        </p:txBody>
      </p:sp>
      <p:sp>
        <p:nvSpPr>
          <p:cNvPr id="8" name="Metin kutusu 7"/>
          <p:cNvSpPr txBox="1"/>
          <p:nvPr/>
        </p:nvSpPr>
        <p:spPr>
          <a:xfrm>
            <a:off x="3879342" y="2636912"/>
            <a:ext cx="1309974" cy="430887"/>
          </a:xfrm>
          <a:prstGeom prst="rect">
            <a:avLst/>
          </a:prstGeom>
          <a:solidFill>
            <a:schemeClr val="accent6">
              <a:lumMod val="60000"/>
              <a:lumOff val="40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tr-TR" sz="2200" b="1" dirty="0" smtClean="0">
                <a:solidFill>
                  <a:srgbClr val="FF0000"/>
                </a:solidFill>
              </a:rPr>
              <a:t> c) İHMAL</a:t>
            </a:r>
            <a:endParaRPr lang="tr-TR" sz="2200" b="1" dirty="0">
              <a:solidFill>
                <a:srgbClr val="FF0000"/>
              </a:solidFill>
            </a:endParaRPr>
          </a:p>
        </p:txBody>
      </p:sp>
      <p:sp>
        <p:nvSpPr>
          <p:cNvPr id="9" name="Metin kutusu 8"/>
          <p:cNvSpPr txBox="1"/>
          <p:nvPr/>
        </p:nvSpPr>
        <p:spPr>
          <a:xfrm>
            <a:off x="-1" y="3068960"/>
            <a:ext cx="9144001" cy="3693319"/>
          </a:xfrm>
          <a:prstGeom prst="rect">
            <a:avLst/>
          </a:prstGeom>
          <a:solidFill>
            <a:schemeClr val="accent6">
              <a:lumMod val="60000"/>
              <a:lumOff val="40000"/>
            </a:schemeClr>
          </a:solidFill>
        </p:spPr>
        <p:style>
          <a:lnRef idx="0">
            <a:schemeClr val="accent1"/>
          </a:lnRef>
          <a:fillRef idx="3">
            <a:schemeClr val="accent1"/>
          </a:fillRef>
          <a:effectRef idx="3">
            <a:schemeClr val="accent1"/>
          </a:effectRef>
          <a:fontRef idx="minor">
            <a:schemeClr val="lt1"/>
          </a:fontRef>
        </p:style>
        <p:txBody>
          <a:bodyPr wrap="square" rtlCol="0">
            <a:spAutoFit/>
          </a:bodyPr>
          <a:lstStyle/>
          <a:p>
            <a:pPr marL="342900" indent="-342900">
              <a:buFont typeface="Wingdings" pitchFamily="2" charset="2"/>
              <a:buChar char="Ø"/>
            </a:pPr>
            <a:r>
              <a:rPr lang="tr-TR" sz="2600" dirty="0" smtClean="0">
                <a:solidFill>
                  <a:schemeClr val="tx1"/>
                </a:solidFill>
              </a:rPr>
              <a:t>Ağaçlık yerlerde söndürülmeden atılan kibrit, sigara izmariti vb. maddeler,</a:t>
            </a:r>
          </a:p>
          <a:p>
            <a:pPr marL="342900" indent="-342900">
              <a:buFont typeface="Wingdings" pitchFamily="2" charset="2"/>
              <a:buChar char="Ø"/>
            </a:pPr>
            <a:r>
              <a:rPr lang="tr-TR" sz="2600" dirty="0" smtClean="0">
                <a:solidFill>
                  <a:schemeClr val="tx1"/>
                </a:solidFill>
              </a:rPr>
              <a:t>LPG’nin kibritle kontrol edilmesi, </a:t>
            </a:r>
          </a:p>
          <a:p>
            <a:pPr marL="342900" indent="-342900">
              <a:buFont typeface="Wingdings" pitchFamily="2" charset="2"/>
              <a:buChar char="Ø"/>
            </a:pPr>
            <a:r>
              <a:rPr lang="tr-TR" sz="2600" dirty="0" smtClean="0">
                <a:solidFill>
                  <a:schemeClr val="tx1"/>
                </a:solidFill>
              </a:rPr>
              <a:t>Prizde ütü ve ocak fişi unutulması,</a:t>
            </a:r>
          </a:p>
          <a:p>
            <a:pPr marL="342900" indent="-342900">
              <a:buFont typeface="Wingdings" pitchFamily="2" charset="2"/>
              <a:buChar char="Ø"/>
            </a:pPr>
            <a:r>
              <a:rPr lang="tr-TR" sz="2600" dirty="0" smtClean="0">
                <a:solidFill>
                  <a:schemeClr val="tx1"/>
                </a:solidFill>
              </a:rPr>
              <a:t>Piknik tüpleri üzerine geniş tabanlı tencere,  kazan konularak uzun süre ısıtılması,</a:t>
            </a:r>
          </a:p>
          <a:p>
            <a:pPr marL="342900" indent="-342900">
              <a:buFont typeface="Wingdings" pitchFamily="2" charset="2"/>
              <a:buChar char="Ø"/>
            </a:pPr>
            <a:r>
              <a:rPr lang="tr-TR" sz="2600" dirty="0" smtClean="0">
                <a:solidFill>
                  <a:schemeClr val="tx1"/>
                </a:solidFill>
              </a:rPr>
              <a:t>Sigortaya gereğinden fazla tel sarılması, vb. </a:t>
            </a:r>
          </a:p>
          <a:p>
            <a:pPr marL="342900" indent="-342900">
              <a:buFont typeface="Wingdings" pitchFamily="2" charset="2"/>
              <a:buChar char="Ø"/>
            </a:pPr>
            <a:r>
              <a:rPr lang="tr-TR" sz="2600" dirty="0" smtClean="0">
                <a:solidFill>
                  <a:schemeClr val="tx1"/>
                </a:solidFill>
              </a:rPr>
              <a:t>Yapılmaması bilindiği halde ihmal edilerek yapılan işler yangına sebep olur.</a:t>
            </a:r>
            <a:endParaRPr lang="tr-TR" sz="2600" dirty="0">
              <a:solidFill>
                <a:schemeClr val="tx1"/>
              </a:solidFill>
            </a:endParaRPr>
          </a:p>
        </p:txBody>
      </p:sp>
      <p:sp>
        <p:nvSpPr>
          <p:cNvPr id="10" name="Veri Yer Tutucusu 1"/>
          <p:cNvSpPr>
            <a:spLocks noGrp="1"/>
          </p:cNvSpPr>
          <p:nvPr>
            <p:ph type="dt" sz="half" idx="10"/>
          </p:nvPr>
        </p:nvSpPr>
        <p:spPr>
          <a:xfrm>
            <a:off x="457200" y="6356350"/>
            <a:ext cx="2133600" cy="365125"/>
          </a:xfrm>
        </p:spPr>
        <p:txBody>
          <a:bodyPr/>
          <a:lstStyle/>
          <a:p>
            <a:fld id="{926D5E3F-4772-4982-94FB-2AD4F93A1B24}" type="datetime10">
              <a:rPr lang="tr-TR" smtClean="0"/>
              <a:t>17:22</a:t>
            </a:fld>
            <a:endParaRPr lang="tr-TR"/>
          </a:p>
        </p:txBody>
      </p:sp>
      <p:sp>
        <p:nvSpPr>
          <p:cNvPr id="3" name="Slayt Numarası Yer Tutucusu 2"/>
          <p:cNvSpPr>
            <a:spLocks noGrp="1"/>
          </p:cNvSpPr>
          <p:nvPr>
            <p:ph type="sldNum" sz="quarter" idx="12"/>
          </p:nvPr>
        </p:nvSpPr>
        <p:spPr/>
        <p:txBody>
          <a:bodyPr/>
          <a:lstStyle/>
          <a:p>
            <a:fld id="{9B5D9E56-A432-4385-BBE3-44EE42913F6E}" type="slidenum">
              <a:rPr lang="tr-TR" smtClean="0"/>
              <a:pPr/>
              <a:t>18</a:t>
            </a:fld>
            <a:endParaRPr lang="tr-TR"/>
          </a:p>
        </p:txBody>
      </p:sp>
    </p:spTree>
    <p:extLst>
      <p:ext uri="{BB962C8B-B14F-4D97-AF65-F5344CB8AC3E}">
        <p14:creationId xmlns:p14="http://schemas.microsoft.com/office/powerpoint/2010/main" val="246667493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8D5B7FB6-09E8-4A69-BE6C-F19AFD31E97C}" type="datetime10">
              <a:rPr lang="tr-TR" smtClean="0"/>
              <a:t>17:22</a:t>
            </a:fld>
            <a:endParaRPr lang="tr-TR"/>
          </a:p>
        </p:txBody>
      </p:sp>
      <p:sp>
        <p:nvSpPr>
          <p:cNvPr id="5" name="Metin kutusu 4"/>
          <p:cNvSpPr txBox="1"/>
          <p:nvPr/>
        </p:nvSpPr>
        <p:spPr>
          <a:xfrm>
            <a:off x="3751135" y="1052736"/>
            <a:ext cx="1689373" cy="461665"/>
          </a:xfrm>
          <a:prstGeom prst="rect">
            <a:avLst/>
          </a:prstGeom>
          <a:solidFill>
            <a:schemeClr val="accent6">
              <a:lumMod val="60000"/>
              <a:lumOff val="40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tr-TR" sz="2400" b="1" dirty="0">
                <a:solidFill>
                  <a:srgbClr val="FF0000"/>
                </a:solidFill>
              </a:rPr>
              <a:t>d</a:t>
            </a:r>
            <a:r>
              <a:rPr lang="tr-TR" sz="2400" b="1" dirty="0" smtClean="0">
                <a:solidFill>
                  <a:srgbClr val="FF0000"/>
                </a:solidFill>
              </a:rPr>
              <a:t>) KAZALAR</a:t>
            </a:r>
            <a:endParaRPr lang="tr-TR" sz="2400" b="1" dirty="0">
              <a:solidFill>
                <a:srgbClr val="FF0000"/>
              </a:solidFill>
            </a:endParaRPr>
          </a:p>
        </p:txBody>
      </p:sp>
      <p:sp>
        <p:nvSpPr>
          <p:cNvPr id="6" name="Metin kutusu 5"/>
          <p:cNvSpPr txBox="1"/>
          <p:nvPr/>
        </p:nvSpPr>
        <p:spPr>
          <a:xfrm>
            <a:off x="89756" y="1628800"/>
            <a:ext cx="8964488" cy="1569660"/>
          </a:xfrm>
          <a:prstGeom prst="rect">
            <a:avLst/>
          </a:prstGeom>
          <a:solidFill>
            <a:schemeClr val="accent6">
              <a:lumMod val="60000"/>
              <a:lumOff val="40000"/>
            </a:schemeClr>
          </a:solidFill>
        </p:spPr>
        <p:style>
          <a:lnRef idx="0">
            <a:schemeClr val="accent1"/>
          </a:lnRef>
          <a:fillRef idx="3">
            <a:schemeClr val="accent1"/>
          </a:fillRef>
          <a:effectRef idx="3">
            <a:schemeClr val="accent1"/>
          </a:effectRef>
          <a:fontRef idx="minor">
            <a:schemeClr val="lt1"/>
          </a:fontRef>
        </p:style>
        <p:txBody>
          <a:bodyPr wrap="square" rtlCol="0">
            <a:spAutoFit/>
          </a:bodyPr>
          <a:lstStyle/>
          <a:p>
            <a:r>
              <a:rPr lang="tr-TR" sz="2400" dirty="0" smtClean="0">
                <a:solidFill>
                  <a:schemeClr val="tx1"/>
                </a:solidFill>
              </a:rPr>
              <a:t>Trafik kazaları araç yangınlarına, </a:t>
            </a:r>
          </a:p>
          <a:p>
            <a:r>
              <a:rPr lang="tr-TR" sz="2400" dirty="0" smtClean="0">
                <a:solidFill>
                  <a:schemeClr val="tx1"/>
                </a:solidFill>
              </a:rPr>
              <a:t>iş kazaları makina ve bina yangınlarına,</a:t>
            </a:r>
          </a:p>
          <a:p>
            <a:r>
              <a:rPr lang="tr-TR" sz="2400" dirty="0" smtClean="0">
                <a:solidFill>
                  <a:schemeClr val="tx1"/>
                </a:solidFill>
              </a:rPr>
              <a:t>Soba vb. cihazlarda meydana gelen kazalar bina yangınlarına neden olurlar.</a:t>
            </a:r>
            <a:endParaRPr lang="tr-TR" sz="2400" dirty="0">
              <a:solidFill>
                <a:schemeClr val="tx1"/>
              </a:solidFill>
            </a:endParaRPr>
          </a:p>
        </p:txBody>
      </p:sp>
      <p:sp>
        <p:nvSpPr>
          <p:cNvPr id="8" name="Metin kutusu 7"/>
          <p:cNvSpPr txBox="1"/>
          <p:nvPr/>
        </p:nvSpPr>
        <p:spPr>
          <a:xfrm>
            <a:off x="3738278" y="3543399"/>
            <a:ext cx="1710725" cy="461665"/>
          </a:xfrm>
          <a:prstGeom prst="rect">
            <a:avLst/>
          </a:prstGeom>
          <a:solidFill>
            <a:schemeClr val="accent6">
              <a:lumMod val="60000"/>
              <a:lumOff val="40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tr-TR" sz="2400" b="1" dirty="0" smtClean="0">
                <a:solidFill>
                  <a:srgbClr val="FF0000"/>
                </a:solidFill>
              </a:rPr>
              <a:t>e) SIÇRAMA</a:t>
            </a:r>
            <a:endParaRPr lang="tr-TR" sz="2400" b="1" dirty="0">
              <a:solidFill>
                <a:srgbClr val="FF0000"/>
              </a:solidFill>
            </a:endParaRPr>
          </a:p>
        </p:txBody>
      </p:sp>
      <p:sp>
        <p:nvSpPr>
          <p:cNvPr id="9" name="Metin kutusu 8"/>
          <p:cNvSpPr txBox="1"/>
          <p:nvPr/>
        </p:nvSpPr>
        <p:spPr>
          <a:xfrm>
            <a:off x="89756" y="4077072"/>
            <a:ext cx="8964488" cy="1938992"/>
          </a:xfrm>
          <a:prstGeom prst="rect">
            <a:avLst/>
          </a:prstGeom>
          <a:solidFill>
            <a:schemeClr val="accent6">
              <a:lumMod val="60000"/>
              <a:lumOff val="40000"/>
            </a:schemeClr>
          </a:solidFill>
        </p:spPr>
        <p:style>
          <a:lnRef idx="0">
            <a:schemeClr val="accent1"/>
          </a:lnRef>
          <a:fillRef idx="3">
            <a:schemeClr val="accent1"/>
          </a:fillRef>
          <a:effectRef idx="3">
            <a:schemeClr val="accent1"/>
          </a:effectRef>
          <a:fontRef idx="minor">
            <a:schemeClr val="lt1"/>
          </a:fontRef>
        </p:style>
        <p:txBody>
          <a:bodyPr wrap="square" rtlCol="0">
            <a:spAutoFit/>
          </a:bodyPr>
          <a:lstStyle/>
          <a:p>
            <a:pPr marL="342900" indent="-342900">
              <a:buFont typeface="Wingdings" pitchFamily="2" charset="2"/>
              <a:buChar char="Ø"/>
            </a:pPr>
            <a:r>
              <a:rPr lang="tr-TR" sz="2400" dirty="0" smtClean="0">
                <a:solidFill>
                  <a:schemeClr val="tx1"/>
                </a:solidFill>
              </a:rPr>
              <a:t>Fabrika ve atölyelerde kaynak ve taşlama makinalarından sıçrayan kıvılcımların etrafta bulunan benzin, mazot vb. maddeler üzerine düşmesi,</a:t>
            </a:r>
            <a:r>
              <a:rPr lang="tr-TR" sz="2400" dirty="0">
                <a:solidFill>
                  <a:schemeClr val="tx1"/>
                </a:solidFill>
              </a:rPr>
              <a:t> </a:t>
            </a:r>
            <a:endParaRPr lang="tr-TR" sz="2400" dirty="0" smtClean="0">
              <a:solidFill>
                <a:schemeClr val="tx1"/>
              </a:solidFill>
            </a:endParaRPr>
          </a:p>
          <a:p>
            <a:pPr marL="342900" indent="-342900">
              <a:buFont typeface="Wingdings" pitchFamily="2" charset="2"/>
              <a:buChar char="Ø"/>
            </a:pPr>
            <a:r>
              <a:rPr lang="tr-TR" sz="2400" dirty="0" smtClean="0">
                <a:solidFill>
                  <a:schemeClr val="tx1"/>
                </a:solidFill>
              </a:rPr>
              <a:t>Sobadan </a:t>
            </a:r>
            <a:r>
              <a:rPr lang="tr-TR" sz="2400" dirty="0">
                <a:solidFill>
                  <a:schemeClr val="tx1"/>
                </a:solidFill>
              </a:rPr>
              <a:t>sıçrayan yanan kömür parçalarının halı, kilim vb. maddeler üzerine düşmesi sonucu çıkan yangınlar. </a:t>
            </a:r>
            <a:endParaRPr lang="tr-TR" sz="2400" dirty="0" smtClean="0">
              <a:solidFill>
                <a:schemeClr val="tx1"/>
              </a:solidFill>
            </a:endParaRPr>
          </a:p>
        </p:txBody>
      </p:sp>
      <p:sp>
        <p:nvSpPr>
          <p:cNvPr id="3" name="Slayt Numarası Yer Tutucusu 2"/>
          <p:cNvSpPr>
            <a:spLocks noGrp="1"/>
          </p:cNvSpPr>
          <p:nvPr>
            <p:ph type="sldNum" sz="quarter" idx="12"/>
          </p:nvPr>
        </p:nvSpPr>
        <p:spPr/>
        <p:txBody>
          <a:bodyPr/>
          <a:lstStyle/>
          <a:p>
            <a:fld id="{9B5D9E56-A432-4385-BBE3-44EE42913F6E}" type="slidenum">
              <a:rPr lang="tr-TR" smtClean="0"/>
              <a:pPr/>
              <a:t>19</a:t>
            </a:fld>
            <a:endParaRPr lang="tr-TR"/>
          </a:p>
        </p:txBody>
      </p:sp>
    </p:spTree>
    <p:extLst>
      <p:ext uri="{BB962C8B-B14F-4D97-AF65-F5344CB8AC3E}">
        <p14:creationId xmlns:p14="http://schemas.microsoft.com/office/powerpoint/2010/main" val="134242440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5394C6F9-877D-45FA-AF7A-924B997EE0A2}" type="datetime10">
              <a:rPr lang="tr-TR" smtClean="0"/>
              <a:t>17:22</a:t>
            </a:fld>
            <a:endParaRPr lang="tr-TR"/>
          </a:p>
        </p:txBody>
      </p:sp>
      <p:sp>
        <p:nvSpPr>
          <p:cNvPr id="5" name="Metin kutusu 4"/>
          <p:cNvSpPr txBox="1"/>
          <p:nvPr/>
        </p:nvSpPr>
        <p:spPr>
          <a:xfrm>
            <a:off x="3806887" y="1196752"/>
            <a:ext cx="1575752" cy="461665"/>
          </a:xfrm>
          <a:prstGeom prst="rect">
            <a:avLst/>
          </a:prstGeom>
          <a:solidFill>
            <a:schemeClr val="accent6">
              <a:lumMod val="60000"/>
              <a:lumOff val="40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tr-TR" sz="2400" b="1" dirty="0" smtClean="0">
                <a:solidFill>
                  <a:srgbClr val="FF0000"/>
                </a:solidFill>
              </a:rPr>
              <a:t>f) SABOTAJ</a:t>
            </a:r>
            <a:endParaRPr lang="tr-TR" sz="2400" b="1" dirty="0">
              <a:solidFill>
                <a:srgbClr val="FF0000"/>
              </a:solidFill>
            </a:endParaRPr>
          </a:p>
        </p:txBody>
      </p:sp>
      <p:sp>
        <p:nvSpPr>
          <p:cNvPr id="6" name="Metin kutusu 5"/>
          <p:cNvSpPr txBox="1"/>
          <p:nvPr/>
        </p:nvSpPr>
        <p:spPr>
          <a:xfrm>
            <a:off x="215517" y="1772816"/>
            <a:ext cx="8712967" cy="1200329"/>
          </a:xfrm>
          <a:prstGeom prst="rect">
            <a:avLst/>
          </a:prstGeom>
          <a:solidFill>
            <a:schemeClr val="accent6">
              <a:lumMod val="60000"/>
              <a:lumOff val="40000"/>
            </a:schemeClr>
          </a:solidFill>
        </p:spPr>
        <p:style>
          <a:lnRef idx="0">
            <a:schemeClr val="accent1"/>
          </a:lnRef>
          <a:fillRef idx="3">
            <a:schemeClr val="accent1"/>
          </a:fillRef>
          <a:effectRef idx="3">
            <a:schemeClr val="accent1"/>
          </a:effectRef>
          <a:fontRef idx="minor">
            <a:schemeClr val="lt1"/>
          </a:fontRef>
        </p:style>
        <p:txBody>
          <a:bodyPr wrap="square" rtlCol="0">
            <a:spAutoFit/>
          </a:bodyPr>
          <a:lstStyle/>
          <a:p>
            <a:pPr marL="342900" indent="-342900" algn="just">
              <a:buFont typeface="Wingdings" pitchFamily="2" charset="2"/>
              <a:buChar char="Ø"/>
            </a:pPr>
            <a:r>
              <a:rPr lang="tr-TR" sz="2400" dirty="0" smtClean="0">
                <a:solidFill>
                  <a:schemeClr val="tx1"/>
                </a:solidFill>
              </a:rPr>
              <a:t>Çeşitli amaçlar için bilerek ve isteyerek yangın çıkartılmasıdır. Örneğin, tarla, ev yeri açma amacıyla ormanların yakılması, bina işyeri ve tesislerin kundaklanması sonucu çıkan yangınlar</a:t>
            </a:r>
            <a:endParaRPr lang="tr-TR" sz="2400" dirty="0">
              <a:solidFill>
                <a:schemeClr val="tx1"/>
              </a:solidFill>
            </a:endParaRPr>
          </a:p>
        </p:txBody>
      </p:sp>
      <p:sp>
        <p:nvSpPr>
          <p:cNvPr id="8" name="Metin kutusu 7"/>
          <p:cNvSpPr txBox="1"/>
          <p:nvPr/>
        </p:nvSpPr>
        <p:spPr>
          <a:xfrm>
            <a:off x="3270265" y="3452877"/>
            <a:ext cx="2677784" cy="461665"/>
          </a:xfrm>
          <a:prstGeom prst="rect">
            <a:avLst/>
          </a:prstGeom>
          <a:solidFill>
            <a:schemeClr val="accent6">
              <a:lumMod val="60000"/>
              <a:lumOff val="40000"/>
            </a:schemeClr>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tr-TR" sz="2400" b="1" dirty="0">
                <a:solidFill>
                  <a:srgbClr val="FF0000"/>
                </a:solidFill>
              </a:rPr>
              <a:t>g</a:t>
            </a:r>
            <a:r>
              <a:rPr lang="tr-TR" sz="2400" b="1" dirty="0" smtClean="0">
                <a:solidFill>
                  <a:srgbClr val="FF0000"/>
                </a:solidFill>
              </a:rPr>
              <a:t>) TABİAT OLAYLARI</a:t>
            </a:r>
            <a:endParaRPr lang="tr-TR" sz="2400" b="1" dirty="0">
              <a:solidFill>
                <a:srgbClr val="FF0000"/>
              </a:solidFill>
            </a:endParaRPr>
          </a:p>
        </p:txBody>
      </p:sp>
      <p:sp>
        <p:nvSpPr>
          <p:cNvPr id="9" name="Metin kutusu 8"/>
          <p:cNvSpPr txBox="1"/>
          <p:nvPr/>
        </p:nvSpPr>
        <p:spPr>
          <a:xfrm>
            <a:off x="215517" y="4028941"/>
            <a:ext cx="8712967" cy="1200329"/>
          </a:xfrm>
          <a:prstGeom prst="rect">
            <a:avLst/>
          </a:prstGeom>
          <a:solidFill>
            <a:schemeClr val="accent6">
              <a:lumMod val="60000"/>
              <a:lumOff val="40000"/>
            </a:schemeClr>
          </a:solidFill>
        </p:spPr>
        <p:style>
          <a:lnRef idx="0">
            <a:schemeClr val="accent1"/>
          </a:lnRef>
          <a:fillRef idx="3">
            <a:schemeClr val="accent1"/>
          </a:fillRef>
          <a:effectRef idx="3">
            <a:schemeClr val="accent1"/>
          </a:effectRef>
          <a:fontRef idx="minor">
            <a:schemeClr val="lt1"/>
          </a:fontRef>
        </p:style>
        <p:txBody>
          <a:bodyPr wrap="square" rtlCol="0">
            <a:spAutoFit/>
          </a:bodyPr>
          <a:lstStyle/>
          <a:p>
            <a:pPr marL="342900" indent="-342900" algn="just">
              <a:buFont typeface="Wingdings" pitchFamily="2" charset="2"/>
              <a:buChar char="Ø"/>
            </a:pPr>
            <a:r>
              <a:rPr lang="tr-TR" sz="2400" dirty="0" smtClean="0">
                <a:solidFill>
                  <a:schemeClr val="tx1"/>
                </a:solidFill>
              </a:rPr>
              <a:t>Doğal olarak kendiliğinden ortaya çıkan yangınlardır. </a:t>
            </a:r>
          </a:p>
          <a:p>
            <a:pPr marL="342900" indent="-342900" algn="just">
              <a:buFont typeface="Wingdings" pitchFamily="2" charset="2"/>
              <a:buChar char="Ø"/>
            </a:pPr>
            <a:r>
              <a:rPr lang="tr-TR" sz="2400" dirty="0" smtClean="0">
                <a:solidFill>
                  <a:schemeClr val="tx1"/>
                </a:solidFill>
              </a:rPr>
              <a:t>Deprem, Yıldırım düşmesi, Güneş ışınlarından meydana gelen yangınlar.</a:t>
            </a:r>
            <a:endParaRPr lang="tr-TR" sz="2400" dirty="0">
              <a:solidFill>
                <a:schemeClr val="tx1"/>
              </a:solidFill>
            </a:endParaRPr>
          </a:p>
        </p:txBody>
      </p:sp>
      <p:sp>
        <p:nvSpPr>
          <p:cNvPr id="3" name="Slayt Numarası Yer Tutucusu 2"/>
          <p:cNvSpPr>
            <a:spLocks noGrp="1"/>
          </p:cNvSpPr>
          <p:nvPr>
            <p:ph type="sldNum" sz="quarter" idx="12"/>
          </p:nvPr>
        </p:nvSpPr>
        <p:spPr/>
        <p:txBody>
          <a:bodyPr/>
          <a:lstStyle/>
          <a:p>
            <a:fld id="{9B5D9E56-A432-4385-BBE3-44EE42913F6E}" type="slidenum">
              <a:rPr lang="tr-TR" smtClean="0"/>
              <a:pPr/>
              <a:t>20</a:t>
            </a:fld>
            <a:endParaRPr lang="tr-TR"/>
          </a:p>
        </p:txBody>
      </p:sp>
    </p:spTree>
    <p:extLst>
      <p:ext uri="{BB962C8B-B14F-4D97-AF65-F5344CB8AC3E}">
        <p14:creationId xmlns:p14="http://schemas.microsoft.com/office/powerpoint/2010/main" val="310134800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FFBBFD9E-F14E-47F8-9752-8F528F176F74}" type="datetime10">
              <a:rPr lang="tr-TR" smtClean="0"/>
              <a:t>17:22</a:t>
            </a:fld>
            <a:endParaRPr lang="tr-TR"/>
          </a:p>
        </p:txBody>
      </p:sp>
      <p:sp>
        <p:nvSpPr>
          <p:cNvPr id="5" name="Metin kutusu 4"/>
          <p:cNvSpPr txBox="1"/>
          <p:nvPr/>
        </p:nvSpPr>
        <p:spPr>
          <a:xfrm>
            <a:off x="2155684" y="908720"/>
            <a:ext cx="4832632" cy="461665"/>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tr-TR" sz="2400" dirty="0" smtClean="0"/>
              <a:t>1. YANGININ YAYILMASI</a:t>
            </a:r>
            <a:endParaRPr lang="tr-TR" sz="2400" dirty="0"/>
          </a:p>
        </p:txBody>
      </p:sp>
      <p:sp>
        <p:nvSpPr>
          <p:cNvPr id="6" name="Metin kutusu 5"/>
          <p:cNvSpPr txBox="1"/>
          <p:nvPr/>
        </p:nvSpPr>
        <p:spPr>
          <a:xfrm>
            <a:off x="2102061" y="1556792"/>
            <a:ext cx="4939878" cy="461665"/>
          </a:xfrm>
          <a:prstGeom prst="rect">
            <a:avLst/>
          </a:prstGeom>
        </p:spPr>
        <p:style>
          <a:lnRef idx="1">
            <a:schemeClr val="accent2"/>
          </a:lnRef>
          <a:fillRef idx="2">
            <a:schemeClr val="accent2"/>
          </a:fillRef>
          <a:effectRef idx="1">
            <a:schemeClr val="accent2"/>
          </a:effectRef>
          <a:fontRef idx="minor">
            <a:schemeClr val="dk1"/>
          </a:fontRef>
        </p:style>
        <p:txBody>
          <a:bodyPr wrap="none" rtlCol="0">
            <a:spAutoFit/>
          </a:bodyPr>
          <a:lstStyle/>
          <a:p>
            <a:r>
              <a:rPr lang="tr-TR" sz="2400" dirty="0" smtClean="0"/>
              <a:t>Yangın beş yolla çevreye yayılmaktadır</a:t>
            </a:r>
          </a:p>
        </p:txBody>
      </p:sp>
      <p:sp>
        <p:nvSpPr>
          <p:cNvPr id="8" name="Metin kutusu 7"/>
          <p:cNvSpPr txBox="1"/>
          <p:nvPr/>
        </p:nvSpPr>
        <p:spPr>
          <a:xfrm>
            <a:off x="107504" y="2132856"/>
            <a:ext cx="8928992" cy="1569660"/>
          </a:xfrm>
          <a:prstGeom prst="rect">
            <a:avLst/>
          </a:prstGeom>
          <a:solidFill>
            <a:schemeClr val="accent3">
              <a:lumMod val="50000"/>
            </a:schemeClr>
          </a:solidFill>
        </p:spPr>
        <p:style>
          <a:lnRef idx="0">
            <a:schemeClr val="accent3"/>
          </a:lnRef>
          <a:fillRef idx="3">
            <a:schemeClr val="accent3"/>
          </a:fillRef>
          <a:effectRef idx="3">
            <a:schemeClr val="accent3"/>
          </a:effectRef>
          <a:fontRef idx="minor">
            <a:schemeClr val="lt1"/>
          </a:fontRef>
        </p:style>
        <p:txBody>
          <a:bodyPr wrap="square" rtlCol="0">
            <a:spAutoFit/>
          </a:bodyPr>
          <a:lstStyle/>
          <a:p>
            <a:pPr algn="just"/>
            <a:r>
              <a:rPr lang="tr-TR" sz="2400" b="1" dirty="0" smtClean="0">
                <a:solidFill>
                  <a:srgbClr val="FF0000"/>
                </a:solidFill>
              </a:rPr>
              <a:t>1. Temas</a:t>
            </a:r>
            <a:r>
              <a:rPr lang="tr-TR" sz="2400" dirty="0" smtClean="0"/>
              <a:t> </a:t>
            </a:r>
            <a:r>
              <a:rPr lang="tr-TR" sz="2400" b="1" dirty="0" smtClean="0">
                <a:solidFill>
                  <a:srgbClr val="FF0000"/>
                </a:solidFill>
              </a:rPr>
              <a:t>: </a:t>
            </a:r>
            <a:r>
              <a:rPr lang="tr-TR" sz="2400" dirty="0" smtClean="0"/>
              <a:t>Isının temas yoluyla yayılması için ısıya temas eden cismin ısıyı ileten bir madde olması gerekir. Ör. Bir ucu yanan bir ocağa sokulmuş demir çubuğun diğer ucu da ısınır ve temas ettiği halı, kilim, kumaş, kağıt vb. gibi maddeleri zamanla tutuşturabilir.</a:t>
            </a:r>
          </a:p>
        </p:txBody>
      </p:sp>
      <p:sp>
        <p:nvSpPr>
          <p:cNvPr id="9" name="Metin kutusu 8"/>
          <p:cNvSpPr txBox="1"/>
          <p:nvPr/>
        </p:nvSpPr>
        <p:spPr>
          <a:xfrm>
            <a:off x="107504" y="3846532"/>
            <a:ext cx="8928992" cy="2308324"/>
          </a:xfrm>
          <a:prstGeom prst="rect">
            <a:avLst/>
          </a:prstGeom>
          <a:solidFill>
            <a:schemeClr val="accent3">
              <a:lumMod val="50000"/>
            </a:schemeClr>
          </a:solidFill>
        </p:spPr>
        <p:style>
          <a:lnRef idx="0">
            <a:schemeClr val="accent3"/>
          </a:lnRef>
          <a:fillRef idx="3">
            <a:schemeClr val="accent3"/>
          </a:fillRef>
          <a:effectRef idx="3">
            <a:schemeClr val="accent3"/>
          </a:effectRef>
          <a:fontRef idx="minor">
            <a:schemeClr val="lt1"/>
          </a:fontRef>
        </p:style>
        <p:txBody>
          <a:bodyPr wrap="square" rtlCol="0">
            <a:spAutoFit/>
          </a:bodyPr>
          <a:lstStyle/>
          <a:p>
            <a:pPr algn="just"/>
            <a:r>
              <a:rPr lang="tr-TR" sz="2400" b="1" dirty="0" smtClean="0">
                <a:solidFill>
                  <a:srgbClr val="FF0000"/>
                </a:solidFill>
              </a:rPr>
              <a:t>2. Çevrim : </a:t>
            </a:r>
            <a:r>
              <a:rPr lang="tr-TR" sz="2400" dirty="0" smtClean="0"/>
              <a:t>Isınan gaz ve sıvıların ısınma sonucu hacimleri genişler ve bunun sonucu da hafifleyerek yukarıya çıkarlar.  Isınan bu gazlar, esas ısı kaynağından uzaktaki cisimleri de ısıtır. Bu şekilde süregelen ısı kaynağının kuvvetine göre, uzak mesafedeki yanıcı maddeleri bir süre sonra alevlenme derecesine kadar ısıtır ve sonuç olarak tutuşmasını sağlar.</a:t>
            </a:r>
            <a:endParaRPr lang="tr-TR" sz="2400" dirty="0">
              <a:solidFill>
                <a:srgbClr val="FF0000"/>
              </a:solidFill>
            </a:endParaRPr>
          </a:p>
        </p:txBody>
      </p:sp>
      <p:sp>
        <p:nvSpPr>
          <p:cNvPr id="3" name="Slayt Numarası Yer Tutucusu 2"/>
          <p:cNvSpPr>
            <a:spLocks noGrp="1"/>
          </p:cNvSpPr>
          <p:nvPr>
            <p:ph type="sldNum" sz="quarter" idx="12"/>
          </p:nvPr>
        </p:nvSpPr>
        <p:spPr/>
        <p:txBody>
          <a:bodyPr/>
          <a:lstStyle/>
          <a:p>
            <a:fld id="{9B5D9E56-A432-4385-BBE3-44EE42913F6E}" type="slidenum">
              <a:rPr lang="tr-TR" smtClean="0"/>
              <a:pPr/>
              <a:t>21</a:t>
            </a:fld>
            <a:endParaRPr lang="tr-TR"/>
          </a:p>
        </p:txBody>
      </p:sp>
    </p:spTree>
    <p:extLst>
      <p:ext uri="{BB962C8B-B14F-4D97-AF65-F5344CB8AC3E}">
        <p14:creationId xmlns:p14="http://schemas.microsoft.com/office/powerpoint/2010/main" val="9157718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143424E4-1F3E-4C9C-AF02-38C45250F474}" type="datetime10">
              <a:rPr lang="tr-TR" smtClean="0"/>
              <a:t>17:22</a:t>
            </a:fld>
            <a:endParaRPr lang="tr-TR"/>
          </a:p>
        </p:txBody>
      </p:sp>
      <p:sp>
        <p:nvSpPr>
          <p:cNvPr id="5" name="Metin kutusu 4"/>
          <p:cNvSpPr txBox="1"/>
          <p:nvPr/>
        </p:nvSpPr>
        <p:spPr>
          <a:xfrm>
            <a:off x="107504" y="1124744"/>
            <a:ext cx="9036496" cy="1508105"/>
          </a:xfrm>
          <a:prstGeom prst="rect">
            <a:avLst/>
          </a:prstGeom>
          <a:solidFill>
            <a:schemeClr val="accent3">
              <a:lumMod val="50000"/>
            </a:schemeClr>
          </a:solidFill>
        </p:spPr>
        <p:style>
          <a:lnRef idx="0">
            <a:schemeClr val="accent3"/>
          </a:lnRef>
          <a:fillRef idx="3">
            <a:schemeClr val="accent3"/>
          </a:fillRef>
          <a:effectRef idx="3">
            <a:schemeClr val="accent3"/>
          </a:effectRef>
          <a:fontRef idx="minor">
            <a:schemeClr val="lt1"/>
          </a:fontRef>
        </p:style>
        <p:txBody>
          <a:bodyPr wrap="square" rtlCol="0">
            <a:spAutoFit/>
          </a:bodyPr>
          <a:lstStyle/>
          <a:p>
            <a:pPr algn="just"/>
            <a:r>
              <a:rPr lang="tr-TR" sz="2300" b="1" dirty="0" smtClean="0">
                <a:solidFill>
                  <a:srgbClr val="FF0000"/>
                </a:solidFill>
              </a:rPr>
              <a:t>3. Işınım : </a:t>
            </a:r>
            <a:r>
              <a:rPr lang="tr-TR" sz="2300" dirty="0" smtClean="0"/>
              <a:t>Isı da ışık gibi ışınlar halinde yayılmaktadır. Her ısı kaynağından ışık ışınları da çıkmakta ve kaynağın gücüne göre belli uzaklığa kadar bu ışınlar birer doğru halinde yayılmaktadır. (Güneş ışığı dünyaya aynı şekilde gelmektedir)</a:t>
            </a:r>
            <a:endParaRPr lang="tr-TR" sz="2300" b="1" dirty="0">
              <a:solidFill>
                <a:srgbClr val="FF0000"/>
              </a:solidFill>
            </a:endParaRPr>
          </a:p>
        </p:txBody>
      </p:sp>
      <p:sp>
        <p:nvSpPr>
          <p:cNvPr id="8" name="Metin kutusu 7"/>
          <p:cNvSpPr txBox="1"/>
          <p:nvPr/>
        </p:nvSpPr>
        <p:spPr>
          <a:xfrm>
            <a:off x="107504" y="2865747"/>
            <a:ext cx="9036496" cy="830997"/>
          </a:xfrm>
          <a:prstGeom prst="rect">
            <a:avLst/>
          </a:prstGeom>
          <a:solidFill>
            <a:schemeClr val="accent3">
              <a:lumMod val="50000"/>
            </a:schemeClr>
          </a:solidFill>
        </p:spPr>
        <p:style>
          <a:lnRef idx="0">
            <a:schemeClr val="accent3"/>
          </a:lnRef>
          <a:fillRef idx="3">
            <a:schemeClr val="accent3"/>
          </a:fillRef>
          <a:effectRef idx="3">
            <a:schemeClr val="accent3"/>
          </a:effectRef>
          <a:fontRef idx="minor">
            <a:schemeClr val="lt1"/>
          </a:fontRef>
        </p:style>
        <p:txBody>
          <a:bodyPr wrap="square" rtlCol="0">
            <a:spAutoFit/>
          </a:bodyPr>
          <a:lstStyle/>
          <a:p>
            <a:pPr algn="just"/>
            <a:r>
              <a:rPr lang="tr-TR" sz="2300" b="1" dirty="0" smtClean="0">
                <a:solidFill>
                  <a:srgbClr val="FF0000"/>
                </a:solidFill>
              </a:rPr>
              <a:t>4. Akma–Sıçrama : </a:t>
            </a:r>
            <a:r>
              <a:rPr lang="tr-TR" sz="2300" dirty="0" smtClean="0"/>
              <a:t>Akma sıvılar için, sıçrama ise katı ve korlaşabilen maddelerle ısının veya yangının yayılma şeklidir. </a:t>
            </a:r>
            <a:endParaRPr lang="tr-TR" sz="2300" dirty="0"/>
          </a:p>
        </p:txBody>
      </p:sp>
      <p:sp>
        <p:nvSpPr>
          <p:cNvPr id="9" name="Metin kutusu 8"/>
          <p:cNvSpPr txBox="1"/>
          <p:nvPr/>
        </p:nvSpPr>
        <p:spPr>
          <a:xfrm>
            <a:off x="107504" y="4089883"/>
            <a:ext cx="9036496" cy="1862048"/>
          </a:xfrm>
          <a:prstGeom prst="rect">
            <a:avLst/>
          </a:prstGeom>
          <a:solidFill>
            <a:schemeClr val="accent3">
              <a:lumMod val="50000"/>
            </a:schemeClr>
          </a:solidFill>
        </p:spPr>
        <p:style>
          <a:lnRef idx="0">
            <a:schemeClr val="accent3"/>
          </a:lnRef>
          <a:fillRef idx="3">
            <a:schemeClr val="accent3"/>
          </a:fillRef>
          <a:effectRef idx="3">
            <a:schemeClr val="accent3"/>
          </a:effectRef>
          <a:fontRef idx="minor">
            <a:schemeClr val="lt1"/>
          </a:fontRef>
        </p:style>
        <p:txBody>
          <a:bodyPr wrap="square" rtlCol="0">
            <a:spAutoFit/>
          </a:bodyPr>
          <a:lstStyle/>
          <a:p>
            <a:pPr algn="just"/>
            <a:r>
              <a:rPr lang="tr-TR" sz="2300" b="1" dirty="0" smtClean="0">
                <a:solidFill>
                  <a:srgbClr val="FF0000"/>
                </a:solidFill>
              </a:rPr>
              <a:t>5. Elektrik Akımı: </a:t>
            </a:r>
            <a:r>
              <a:rPr lang="tr-TR" sz="2300" dirty="0" smtClean="0"/>
              <a:t>Elektrik birçok tehlikesinin yanında </a:t>
            </a:r>
            <a:r>
              <a:rPr lang="tr-TR" sz="2300" dirty="0" err="1" smtClean="0"/>
              <a:t>ayrıcada</a:t>
            </a:r>
            <a:r>
              <a:rPr lang="tr-TR" sz="2300" dirty="0" smtClean="0"/>
              <a:t> bir yangın sebebidir. Isı kaynağına yakın yerlerdeki kabloların izoleleri ısı etkisi ile yumuşamakta ve bozulmaktadır. Bu da tesisatta kısa devrelere neden olmakta, sigorta da arızalı ise yanan noktanın uzağında sırf bu yüzden yangınlar meydana gelmektedir.</a:t>
            </a:r>
            <a:endParaRPr lang="tr-TR" sz="2300" dirty="0"/>
          </a:p>
        </p:txBody>
      </p:sp>
      <p:sp>
        <p:nvSpPr>
          <p:cNvPr id="3" name="Slayt Numarası Yer Tutucusu 2"/>
          <p:cNvSpPr>
            <a:spLocks noGrp="1"/>
          </p:cNvSpPr>
          <p:nvPr>
            <p:ph type="sldNum" sz="quarter" idx="12"/>
          </p:nvPr>
        </p:nvSpPr>
        <p:spPr/>
        <p:txBody>
          <a:bodyPr/>
          <a:lstStyle/>
          <a:p>
            <a:fld id="{9B5D9E56-A432-4385-BBE3-44EE42913F6E}" type="slidenum">
              <a:rPr lang="tr-TR" smtClean="0"/>
              <a:pPr/>
              <a:t>22</a:t>
            </a:fld>
            <a:endParaRPr lang="tr-TR"/>
          </a:p>
        </p:txBody>
      </p:sp>
    </p:spTree>
    <p:extLst>
      <p:ext uri="{BB962C8B-B14F-4D97-AF65-F5344CB8AC3E}">
        <p14:creationId xmlns:p14="http://schemas.microsoft.com/office/powerpoint/2010/main" val="88677224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C9015189-A8B8-4DE4-84DC-11F34CFBE3AB}" type="datetime10">
              <a:rPr lang="tr-TR" smtClean="0"/>
              <a:t>17:22</a:t>
            </a:fld>
            <a:endParaRPr lang="tr-TR"/>
          </a:p>
        </p:txBody>
      </p:sp>
      <p:sp>
        <p:nvSpPr>
          <p:cNvPr id="5" name="Metin kutusu 4"/>
          <p:cNvSpPr txBox="1"/>
          <p:nvPr/>
        </p:nvSpPr>
        <p:spPr>
          <a:xfrm>
            <a:off x="1007604" y="332656"/>
            <a:ext cx="7128792" cy="461665"/>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tr-TR" sz="2400" b="1" dirty="0" smtClean="0">
                <a:solidFill>
                  <a:schemeClr val="bg1"/>
                </a:solidFill>
              </a:rPr>
              <a:t>YANGIN YERİNDE ORTAYA ÇIKABİLECEK TEHLİKELER</a:t>
            </a:r>
            <a:endParaRPr lang="tr-TR" sz="2400" b="1" dirty="0">
              <a:solidFill>
                <a:schemeClr val="bg1"/>
              </a:solidFill>
            </a:endParaRPr>
          </a:p>
        </p:txBody>
      </p:sp>
      <p:sp>
        <p:nvSpPr>
          <p:cNvPr id="6" name="Metin kutusu 5"/>
          <p:cNvSpPr txBox="1"/>
          <p:nvPr/>
        </p:nvSpPr>
        <p:spPr>
          <a:xfrm>
            <a:off x="161256" y="980728"/>
            <a:ext cx="8821488" cy="2308324"/>
          </a:xfrm>
          <a:prstGeom prst="rect">
            <a:avLst/>
          </a:prstGeom>
          <a:solidFill>
            <a:schemeClr val="accent3">
              <a:lumMod val="60000"/>
              <a:lumOff val="40000"/>
            </a:schemeClr>
          </a:solidFill>
        </p:spPr>
        <p:style>
          <a:lnRef idx="0">
            <a:schemeClr val="accent6"/>
          </a:lnRef>
          <a:fillRef idx="3">
            <a:schemeClr val="accent6"/>
          </a:fillRef>
          <a:effectRef idx="3">
            <a:schemeClr val="accent6"/>
          </a:effectRef>
          <a:fontRef idx="minor">
            <a:schemeClr val="lt1"/>
          </a:fontRef>
        </p:style>
        <p:txBody>
          <a:bodyPr wrap="square" rtlCol="0">
            <a:spAutoFit/>
          </a:bodyPr>
          <a:lstStyle/>
          <a:p>
            <a:pPr algn="just"/>
            <a:r>
              <a:rPr lang="tr-TR" sz="2400" dirty="0" smtClean="0">
                <a:solidFill>
                  <a:srgbClr val="FF0000"/>
                </a:solidFill>
              </a:rPr>
              <a:t>1.</a:t>
            </a:r>
            <a:r>
              <a:rPr lang="tr-TR" sz="2400" dirty="0" smtClean="0"/>
              <a:t>	</a:t>
            </a:r>
            <a:r>
              <a:rPr lang="tr-TR" sz="2400" b="1" dirty="0" smtClean="0">
                <a:solidFill>
                  <a:srgbClr val="FF0000"/>
                </a:solidFill>
              </a:rPr>
              <a:t>Yangının Büyüme Hızı;</a:t>
            </a:r>
          </a:p>
          <a:p>
            <a:pPr algn="just"/>
            <a:r>
              <a:rPr lang="tr-TR" sz="2400" dirty="0" smtClean="0">
                <a:solidFill>
                  <a:schemeClr val="tx1"/>
                </a:solidFill>
              </a:rPr>
              <a:t>	Yangın çok hızlı (geometrik olarak) büyür, bu nedenle yangına yapılacak müdahale çok hızlı olmalıdır. Başlangıcında bir bardak su ile söndürülebilecek bir yangın, ikinci dakikada bir kova su ile üçüncü dakikada bir fıçı su ile ancak söndürülebilir. Bu nedenle itfaiyeciler çok hızlı olmalı ve yangın yerinde de ani ve doğru kararlar alabilmelidirler.</a:t>
            </a:r>
          </a:p>
        </p:txBody>
      </p:sp>
      <p:sp>
        <p:nvSpPr>
          <p:cNvPr id="3" name="Slayt Numarası Yer Tutucusu 2"/>
          <p:cNvSpPr>
            <a:spLocks noGrp="1"/>
          </p:cNvSpPr>
          <p:nvPr>
            <p:ph type="sldNum" sz="quarter" idx="12"/>
          </p:nvPr>
        </p:nvSpPr>
        <p:spPr/>
        <p:txBody>
          <a:bodyPr/>
          <a:lstStyle/>
          <a:p>
            <a:fld id="{9B5D9E56-A432-4385-BBE3-44EE42913F6E}" type="slidenum">
              <a:rPr lang="tr-TR" smtClean="0"/>
              <a:pPr/>
              <a:t>23</a:t>
            </a:fld>
            <a:endParaRPr lang="tr-TR"/>
          </a:p>
        </p:txBody>
      </p:sp>
      <p:pic>
        <p:nvPicPr>
          <p:cNvPr id="7" name="Picture 2" descr="http://www.ilgazetesi.com.tr/wp-content/uploads/2013/01/Amac%C4%B1-d%C4%B1%C5%9F%C4%B1nda-kullan%C4%B1lan-yang%C4%B1n-merdivenleri-%C3%B6l%C3%BCme-davetiye-%C3%A7%C4%B1kar%C4%B1yo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10546" y="3340611"/>
            <a:ext cx="5727588" cy="3400757"/>
          </a:xfrm>
          <a:prstGeom prst="rect">
            <a:avLst/>
          </a:prstGeom>
          <a:solidFill>
            <a:srgbClr val="FFFFFF">
              <a:shade val="85000"/>
            </a:srgbClr>
          </a:solidFill>
          <a:ln w="88900" cap="sq">
            <a:solidFill>
              <a:schemeClr val="accent3">
                <a:lumMod val="60000"/>
                <a:lumOff val="4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425481224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C9015189-A8B8-4DE4-84DC-11F34CFBE3AB}" type="datetime10">
              <a:rPr lang="tr-TR" smtClean="0"/>
              <a:t>17:22</a:t>
            </a:fld>
            <a:endParaRPr lang="tr-TR"/>
          </a:p>
        </p:txBody>
      </p:sp>
      <p:sp>
        <p:nvSpPr>
          <p:cNvPr id="5" name="Metin kutusu 4"/>
          <p:cNvSpPr txBox="1"/>
          <p:nvPr/>
        </p:nvSpPr>
        <p:spPr>
          <a:xfrm>
            <a:off x="1007604" y="332656"/>
            <a:ext cx="7128792" cy="461665"/>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tr-TR" sz="2400" b="1" dirty="0" smtClean="0">
                <a:solidFill>
                  <a:schemeClr val="bg1"/>
                </a:solidFill>
              </a:rPr>
              <a:t>YANGIN YERİNDE ORTAYA ÇIKABİLECEK TEHLİKELER</a:t>
            </a:r>
            <a:endParaRPr lang="tr-TR" sz="2400" b="1" dirty="0">
              <a:solidFill>
                <a:schemeClr val="bg1"/>
              </a:solidFill>
            </a:endParaRPr>
          </a:p>
        </p:txBody>
      </p:sp>
      <p:sp>
        <p:nvSpPr>
          <p:cNvPr id="6" name="Metin kutusu 5"/>
          <p:cNvSpPr txBox="1"/>
          <p:nvPr/>
        </p:nvSpPr>
        <p:spPr>
          <a:xfrm>
            <a:off x="161256" y="1582526"/>
            <a:ext cx="8821488" cy="2893100"/>
          </a:xfrm>
          <a:prstGeom prst="rect">
            <a:avLst/>
          </a:prstGeom>
          <a:solidFill>
            <a:schemeClr val="accent3">
              <a:lumMod val="60000"/>
              <a:lumOff val="40000"/>
            </a:schemeClr>
          </a:solidFill>
        </p:spPr>
        <p:style>
          <a:lnRef idx="0">
            <a:schemeClr val="accent6"/>
          </a:lnRef>
          <a:fillRef idx="3">
            <a:schemeClr val="accent6"/>
          </a:fillRef>
          <a:effectRef idx="3">
            <a:schemeClr val="accent6"/>
          </a:effectRef>
          <a:fontRef idx="minor">
            <a:schemeClr val="lt1"/>
          </a:fontRef>
        </p:style>
        <p:txBody>
          <a:bodyPr wrap="square" rtlCol="0">
            <a:spAutoFit/>
          </a:bodyPr>
          <a:lstStyle/>
          <a:p>
            <a:pPr marL="457200" indent="-457200" algn="just">
              <a:buFont typeface="Wingdings" panose="05000000000000000000" pitchFamily="2" charset="2"/>
              <a:buChar char="Ø"/>
            </a:pPr>
            <a:r>
              <a:rPr lang="tr-TR" sz="2600" dirty="0" smtClean="0">
                <a:solidFill>
                  <a:schemeClr val="tx1"/>
                </a:solidFill>
              </a:rPr>
              <a:t>Yangın için alınan bütün güvenlik önlemleri sürekli kontrol edilmeli ve her an kullanıma hazır tutulmalıdır.</a:t>
            </a:r>
          </a:p>
          <a:p>
            <a:pPr marL="457200" indent="-457200" algn="just">
              <a:buFont typeface="Wingdings" panose="05000000000000000000" pitchFamily="2" charset="2"/>
              <a:buChar char="Ø"/>
            </a:pPr>
            <a:r>
              <a:rPr lang="tr-TR" sz="2600" dirty="0" smtClean="0">
                <a:solidFill>
                  <a:schemeClr val="tx1"/>
                </a:solidFill>
              </a:rPr>
              <a:t>Yangın çıkışları ve merdivenleri her zaman açık olmalıdır.</a:t>
            </a:r>
          </a:p>
          <a:p>
            <a:pPr marL="457200" indent="-457200" algn="just">
              <a:buFont typeface="Wingdings" panose="05000000000000000000" pitchFamily="2" charset="2"/>
              <a:buChar char="Ø"/>
            </a:pPr>
            <a:r>
              <a:rPr lang="tr-TR" sz="2600" dirty="0" smtClean="0">
                <a:solidFill>
                  <a:schemeClr val="tx1"/>
                </a:solidFill>
              </a:rPr>
              <a:t>Hortumlar takılı ve kullanıma hazır, sulu sistemde her zaman basınçlı su mevcut ve bakımlı olmalıdır.</a:t>
            </a:r>
          </a:p>
          <a:p>
            <a:pPr marL="457200" indent="-457200" algn="just">
              <a:buFont typeface="Wingdings" panose="05000000000000000000" pitchFamily="2" charset="2"/>
              <a:buChar char="Ø"/>
            </a:pPr>
            <a:r>
              <a:rPr lang="tr-TR" sz="2600" dirty="0" smtClean="0">
                <a:solidFill>
                  <a:schemeClr val="tx1"/>
                </a:solidFill>
              </a:rPr>
              <a:t>Yangın </a:t>
            </a:r>
            <a:r>
              <a:rPr lang="tr-TR" sz="2600" dirty="0" smtClean="0">
                <a:solidFill>
                  <a:schemeClr val="tx1"/>
                </a:solidFill>
              </a:rPr>
              <a:t>yerinde saniyelerle yarışıldığı hiçbir zaman unutulmamalıdır. </a:t>
            </a:r>
          </a:p>
        </p:txBody>
      </p:sp>
      <p:sp>
        <p:nvSpPr>
          <p:cNvPr id="3" name="Slayt Numarası Yer Tutucusu 2"/>
          <p:cNvSpPr>
            <a:spLocks noGrp="1"/>
          </p:cNvSpPr>
          <p:nvPr>
            <p:ph type="sldNum" sz="quarter" idx="12"/>
          </p:nvPr>
        </p:nvSpPr>
        <p:spPr/>
        <p:txBody>
          <a:bodyPr/>
          <a:lstStyle/>
          <a:p>
            <a:fld id="{9B5D9E56-A432-4385-BBE3-44EE42913F6E}" type="slidenum">
              <a:rPr lang="tr-TR" smtClean="0"/>
              <a:pPr/>
              <a:t>24</a:t>
            </a:fld>
            <a:endParaRPr lang="tr-TR"/>
          </a:p>
        </p:txBody>
      </p:sp>
    </p:spTree>
    <p:extLst>
      <p:ext uri="{BB962C8B-B14F-4D97-AF65-F5344CB8AC3E}">
        <p14:creationId xmlns:p14="http://schemas.microsoft.com/office/powerpoint/2010/main" val="359782136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0C4AE388-1B1C-4999-AD49-7741A318956D}" type="datetime10">
              <a:rPr lang="tr-TR" smtClean="0"/>
              <a:t>17:22</a:t>
            </a:fld>
            <a:endParaRPr lang="tr-TR"/>
          </a:p>
        </p:txBody>
      </p:sp>
      <p:sp>
        <p:nvSpPr>
          <p:cNvPr id="5" name="Metin kutusu 4"/>
          <p:cNvSpPr txBox="1"/>
          <p:nvPr/>
        </p:nvSpPr>
        <p:spPr>
          <a:xfrm>
            <a:off x="1007604" y="332656"/>
            <a:ext cx="7128792" cy="461665"/>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tr-TR" sz="2400" b="1" dirty="0" smtClean="0">
                <a:solidFill>
                  <a:schemeClr val="bg1"/>
                </a:solidFill>
              </a:rPr>
              <a:t>YANGIN YERİNDE ORTAYA ÇIKABİLECEK TEHLİKELER</a:t>
            </a:r>
            <a:endParaRPr lang="tr-TR" sz="2400" b="1" dirty="0">
              <a:solidFill>
                <a:schemeClr val="bg1"/>
              </a:solidFill>
            </a:endParaRPr>
          </a:p>
        </p:txBody>
      </p:sp>
      <p:sp>
        <p:nvSpPr>
          <p:cNvPr id="6" name="Metin kutusu 5"/>
          <p:cNvSpPr txBox="1"/>
          <p:nvPr/>
        </p:nvSpPr>
        <p:spPr>
          <a:xfrm>
            <a:off x="80628" y="908720"/>
            <a:ext cx="8982744" cy="5509200"/>
          </a:xfrm>
          <a:prstGeom prst="rect">
            <a:avLst/>
          </a:prstGeom>
          <a:solidFill>
            <a:schemeClr val="accent3">
              <a:lumMod val="60000"/>
              <a:lumOff val="40000"/>
            </a:schemeClr>
          </a:solidFill>
        </p:spPr>
        <p:style>
          <a:lnRef idx="0">
            <a:schemeClr val="accent6"/>
          </a:lnRef>
          <a:fillRef idx="3">
            <a:schemeClr val="accent6"/>
          </a:fillRef>
          <a:effectRef idx="3">
            <a:schemeClr val="accent6"/>
          </a:effectRef>
          <a:fontRef idx="minor">
            <a:schemeClr val="lt1"/>
          </a:fontRef>
        </p:style>
        <p:txBody>
          <a:bodyPr wrap="square" rtlCol="0">
            <a:spAutoFit/>
          </a:bodyPr>
          <a:lstStyle/>
          <a:p>
            <a:pPr algn="just"/>
            <a:r>
              <a:rPr lang="tr-TR" sz="2200" dirty="0" smtClean="0">
                <a:solidFill>
                  <a:srgbClr val="FF0000"/>
                </a:solidFill>
              </a:rPr>
              <a:t>2.</a:t>
            </a:r>
            <a:r>
              <a:rPr lang="tr-TR" sz="2200" dirty="0" smtClean="0"/>
              <a:t>	 </a:t>
            </a:r>
            <a:r>
              <a:rPr lang="tr-TR" sz="2200" b="1" dirty="0" smtClean="0">
                <a:solidFill>
                  <a:srgbClr val="FF0000"/>
                </a:solidFill>
              </a:rPr>
              <a:t>Yüksek Sıcaklık Tehlikesi;</a:t>
            </a:r>
          </a:p>
          <a:p>
            <a:pPr algn="just"/>
            <a:r>
              <a:rPr lang="tr-TR" sz="2200" dirty="0" smtClean="0">
                <a:solidFill>
                  <a:schemeClr val="tx1"/>
                </a:solidFill>
              </a:rPr>
              <a:t>Yangın yerinde insanın dayanabileceğinin çok üstünde sıcaklık oluşmaktadır. Müdahale edenler yanmamaları için gerekli donanıma sahip olmalıdırlar.  Yangın yerinde sıcaklık çok hızlı yükselir, 5 dakikada 555  C, 10 dakikada 660  C      15 dakikada 720  C, yarım saatte 820  C, bir saat sonra da 927  C’ye ulaşır. Görüldüğü gibi en hızlı sıcaklık artışı ilk beş dakikada olmaktadır. Bunun için yangında ilk dakikalar hatta saniyeler çok önemlidir.</a:t>
            </a:r>
          </a:p>
          <a:p>
            <a:pPr algn="just"/>
            <a:r>
              <a:rPr lang="tr-TR" sz="2200" dirty="0" smtClean="0">
                <a:solidFill>
                  <a:schemeClr val="tx1"/>
                </a:solidFill>
              </a:rPr>
              <a:t>	Yüksek sıcaklık ve alev insan vücudunda onarılmaz yaralar açmaktadır. </a:t>
            </a:r>
            <a:r>
              <a:rPr lang="tr-TR" sz="2200" dirty="0">
                <a:solidFill>
                  <a:schemeClr val="tx1"/>
                </a:solidFill>
              </a:rPr>
              <a:t>D</a:t>
            </a:r>
            <a:r>
              <a:rPr lang="tr-TR" sz="2200" dirty="0" smtClean="0">
                <a:solidFill>
                  <a:schemeClr val="tx1"/>
                </a:solidFill>
              </a:rPr>
              <a:t>erinin yanması ile derinin altında bulunan ter bezleri tahrip olur. Vücutta bulunan toksin maddeler ter bezleri yoluyla dışarı atılmazsa kan zehirlenmesi yapar ve hayat sona erer.</a:t>
            </a:r>
          </a:p>
          <a:p>
            <a:pPr algn="just"/>
            <a:r>
              <a:rPr lang="tr-TR" sz="2200" dirty="0">
                <a:solidFill>
                  <a:schemeClr val="tx1"/>
                </a:solidFill>
              </a:rPr>
              <a:t>	</a:t>
            </a:r>
            <a:r>
              <a:rPr lang="tr-TR" sz="2200" dirty="0" smtClean="0">
                <a:solidFill>
                  <a:schemeClr val="tx1"/>
                </a:solidFill>
              </a:rPr>
              <a:t>Yüksek sıcaklık nedeniyle;</a:t>
            </a:r>
          </a:p>
          <a:p>
            <a:pPr marL="457200" indent="-457200" algn="just">
              <a:buFont typeface="+mj-lt"/>
              <a:buAutoNum type="arabicPeriod"/>
            </a:pPr>
            <a:r>
              <a:rPr lang="tr-TR" sz="2200" dirty="0" smtClean="0">
                <a:solidFill>
                  <a:schemeClr val="tx1"/>
                </a:solidFill>
              </a:rPr>
              <a:t>Proteinler pıhtılaşmaya başlar,</a:t>
            </a:r>
          </a:p>
          <a:p>
            <a:pPr marL="457200" indent="-457200" algn="just">
              <a:buFont typeface="+mj-lt"/>
              <a:buAutoNum type="arabicPeriod"/>
            </a:pPr>
            <a:r>
              <a:rPr lang="tr-TR" sz="2200" dirty="0" smtClean="0">
                <a:solidFill>
                  <a:schemeClr val="tx1"/>
                </a:solidFill>
              </a:rPr>
              <a:t>Kan basıncının artmasıyla hayati organlarda iç kanamalar oluşabilir,</a:t>
            </a:r>
          </a:p>
          <a:p>
            <a:pPr marL="457200" indent="-457200" algn="just">
              <a:buFont typeface="+mj-lt"/>
              <a:buAutoNum type="arabicPeriod"/>
            </a:pPr>
            <a:r>
              <a:rPr lang="tr-TR" sz="2200" dirty="0" smtClean="0">
                <a:solidFill>
                  <a:schemeClr val="tx1"/>
                </a:solidFill>
              </a:rPr>
              <a:t>Kalbin ritmik temposu bozulur, aşırı su kaybı solunum sıkışması ve zorluğu olur ve bunların sonucu yine ölümdür.</a:t>
            </a:r>
            <a:r>
              <a:rPr lang="tr-TR" sz="2200" dirty="0">
                <a:solidFill>
                  <a:schemeClr val="tx1"/>
                </a:solidFill>
              </a:rPr>
              <a:t>	</a:t>
            </a:r>
            <a:r>
              <a:rPr lang="tr-TR" sz="2200" dirty="0" smtClean="0">
                <a:solidFill>
                  <a:schemeClr val="tx1"/>
                </a:solidFill>
              </a:rPr>
              <a:t> </a:t>
            </a:r>
          </a:p>
        </p:txBody>
      </p:sp>
      <p:sp>
        <p:nvSpPr>
          <p:cNvPr id="3" name="Metin kutusu 2"/>
          <p:cNvSpPr txBox="1"/>
          <p:nvPr/>
        </p:nvSpPr>
        <p:spPr>
          <a:xfrm>
            <a:off x="4519618" y="2185273"/>
            <a:ext cx="370857" cy="369332"/>
          </a:xfrm>
          <a:prstGeom prst="rect">
            <a:avLst/>
          </a:prstGeom>
          <a:noFill/>
        </p:spPr>
        <p:txBody>
          <a:bodyPr wrap="none" rtlCol="0">
            <a:spAutoFit/>
          </a:bodyPr>
          <a:lstStyle/>
          <a:p>
            <a:r>
              <a:rPr lang="tr-TR" dirty="0" smtClean="0"/>
              <a:t>o</a:t>
            </a:r>
            <a:endParaRPr lang="tr-TR" dirty="0"/>
          </a:p>
        </p:txBody>
      </p:sp>
      <p:sp>
        <p:nvSpPr>
          <p:cNvPr id="9" name="Metin kutusu 8"/>
          <p:cNvSpPr txBox="1"/>
          <p:nvPr/>
        </p:nvSpPr>
        <p:spPr>
          <a:xfrm flipV="1">
            <a:off x="6456325" y="1931789"/>
            <a:ext cx="230274" cy="305233"/>
          </a:xfrm>
          <a:prstGeom prst="rect">
            <a:avLst/>
          </a:prstGeom>
          <a:noFill/>
        </p:spPr>
        <p:txBody>
          <a:bodyPr wrap="square" rtlCol="0">
            <a:spAutoFit/>
          </a:bodyPr>
          <a:lstStyle/>
          <a:p>
            <a:r>
              <a:rPr lang="tr-TR" dirty="0" smtClean="0"/>
              <a:t>o </a:t>
            </a:r>
            <a:endParaRPr lang="tr-TR" dirty="0"/>
          </a:p>
        </p:txBody>
      </p:sp>
      <p:sp>
        <p:nvSpPr>
          <p:cNvPr id="10" name="Metin kutusu 9"/>
          <p:cNvSpPr txBox="1"/>
          <p:nvPr/>
        </p:nvSpPr>
        <p:spPr>
          <a:xfrm>
            <a:off x="8629425" y="1839980"/>
            <a:ext cx="306494" cy="369332"/>
          </a:xfrm>
          <a:prstGeom prst="rect">
            <a:avLst/>
          </a:prstGeom>
          <a:noFill/>
        </p:spPr>
        <p:txBody>
          <a:bodyPr wrap="none" rtlCol="0">
            <a:spAutoFit/>
          </a:bodyPr>
          <a:lstStyle/>
          <a:p>
            <a:r>
              <a:rPr lang="tr-TR" dirty="0" smtClean="0"/>
              <a:t>o</a:t>
            </a:r>
            <a:endParaRPr lang="tr-TR" dirty="0"/>
          </a:p>
        </p:txBody>
      </p:sp>
      <p:sp>
        <p:nvSpPr>
          <p:cNvPr id="11" name="Metin kutusu 10"/>
          <p:cNvSpPr txBox="1"/>
          <p:nvPr/>
        </p:nvSpPr>
        <p:spPr>
          <a:xfrm>
            <a:off x="7516988" y="2173054"/>
            <a:ext cx="306494" cy="369332"/>
          </a:xfrm>
          <a:prstGeom prst="rect">
            <a:avLst/>
          </a:prstGeom>
          <a:noFill/>
        </p:spPr>
        <p:txBody>
          <a:bodyPr wrap="none" rtlCol="0">
            <a:spAutoFit/>
          </a:bodyPr>
          <a:lstStyle/>
          <a:p>
            <a:r>
              <a:rPr lang="tr-TR" dirty="0" smtClean="0"/>
              <a:t>o</a:t>
            </a:r>
            <a:endParaRPr lang="tr-TR" dirty="0"/>
          </a:p>
        </p:txBody>
      </p:sp>
      <p:sp>
        <p:nvSpPr>
          <p:cNvPr id="12" name="Metin kutusu 11"/>
          <p:cNvSpPr txBox="1"/>
          <p:nvPr/>
        </p:nvSpPr>
        <p:spPr>
          <a:xfrm>
            <a:off x="2048987" y="2189439"/>
            <a:ext cx="306494" cy="277485"/>
          </a:xfrm>
          <a:prstGeom prst="rect">
            <a:avLst/>
          </a:prstGeom>
          <a:noFill/>
        </p:spPr>
        <p:txBody>
          <a:bodyPr wrap="none" rtlCol="0">
            <a:spAutoFit/>
          </a:bodyPr>
          <a:lstStyle/>
          <a:p>
            <a:r>
              <a:rPr lang="tr-TR" dirty="0" smtClean="0"/>
              <a:t>o</a:t>
            </a:r>
            <a:endParaRPr lang="tr-TR" dirty="0"/>
          </a:p>
        </p:txBody>
      </p:sp>
      <p:sp>
        <p:nvSpPr>
          <p:cNvPr id="4" name="Slayt Numarası Yer Tutucusu 3"/>
          <p:cNvSpPr>
            <a:spLocks noGrp="1"/>
          </p:cNvSpPr>
          <p:nvPr>
            <p:ph type="sldNum" sz="quarter" idx="12"/>
          </p:nvPr>
        </p:nvSpPr>
        <p:spPr/>
        <p:txBody>
          <a:bodyPr/>
          <a:lstStyle/>
          <a:p>
            <a:fld id="{9B5D9E56-A432-4385-BBE3-44EE42913F6E}" type="slidenum">
              <a:rPr lang="tr-TR" smtClean="0"/>
              <a:pPr/>
              <a:t>25</a:t>
            </a:fld>
            <a:endParaRPr lang="tr-TR"/>
          </a:p>
        </p:txBody>
      </p:sp>
    </p:spTree>
    <p:extLst>
      <p:ext uri="{BB962C8B-B14F-4D97-AF65-F5344CB8AC3E}">
        <p14:creationId xmlns:p14="http://schemas.microsoft.com/office/powerpoint/2010/main" val="172381432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CF9F5CDA-35F8-4DFC-B603-CA198FCC7DF3}" type="datetime10">
              <a:rPr lang="tr-TR" smtClean="0"/>
              <a:t>17:22</a:t>
            </a:fld>
            <a:endParaRPr lang="tr-TR"/>
          </a:p>
        </p:txBody>
      </p:sp>
      <p:sp>
        <p:nvSpPr>
          <p:cNvPr id="5" name="Metin kutusu 4"/>
          <p:cNvSpPr txBox="1"/>
          <p:nvPr/>
        </p:nvSpPr>
        <p:spPr>
          <a:xfrm>
            <a:off x="1007604" y="260648"/>
            <a:ext cx="7128792" cy="461665"/>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tr-TR" sz="2400" b="1" dirty="0" smtClean="0">
                <a:solidFill>
                  <a:schemeClr val="bg1"/>
                </a:solidFill>
              </a:rPr>
              <a:t>YANGIN YERİNDE ORTAYA ÇIKABİLECEK TEHLİKELER</a:t>
            </a:r>
            <a:endParaRPr lang="tr-TR" sz="2400" b="1" dirty="0">
              <a:solidFill>
                <a:schemeClr val="bg1"/>
              </a:solidFill>
            </a:endParaRPr>
          </a:p>
        </p:txBody>
      </p:sp>
      <p:sp>
        <p:nvSpPr>
          <p:cNvPr id="6" name="Metin kutusu 5"/>
          <p:cNvSpPr txBox="1"/>
          <p:nvPr/>
        </p:nvSpPr>
        <p:spPr>
          <a:xfrm>
            <a:off x="161256" y="908720"/>
            <a:ext cx="8821488" cy="5170646"/>
          </a:xfrm>
          <a:prstGeom prst="rect">
            <a:avLst/>
          </a:prstGeom>
          <a:solidFill>
            <a:schemeClr val="accent3">
              <a:lumMod val="60000"/>
              <a:lumOff val="40000"/>
            </a:schemeClr>
          </a:solidFill>
        </p:spPr>
        <p:style>
          <a:lnRef idx="0">
            <a:schemeClr val="accent6"/>
          </a:lnRef>
          <a:fillRef idx="3">
            <a:schemeClr val="accent6"/>
          </a:fillRef>
          <a:effectRef idx="3">
            <a:schemeClr val="accent6"/>
          </a:effectRef>
          <a:fontRef idx="minor">
            <a:schemeClr val="lt1"/>
          </a:fontRef>
        </p:style>
        <p:txBody>
          <a:bodyPr wrap="square" rtlCol="0">
            <a:spAutoFit/>
          </a:bodyPr>
          <a:lstStyle/>
          <a:p>
            <a:r>
              <a:rPr lang="tr-TR" sz="2200" dirty="0" smtClean="0">
                <a:solidFill>
                  <a:srgbClr val="FF0000"/>
                </a:solidFill>
              </a:rPr>
              <a:t>3.</a:t>
            </a:r>
            <a:r>
              <a:rPr lang="tr-TR" sz="2200" dirty="0" smtClean="0"/>
              <a:t>	</a:t>
            </a:r>
            <a:r>
              <a:rPr lang="tr-TR" sz="2200" b="1" dirty="0" smtClean="0">
                <a:solidFill>
                  <a:srgbClr val="FF0000"/>
                </a:solidFill>
              </a:rPr>
              <a:t>Yangın Bileşenlerinin Yangının Yayılmasına Etkileri;</a:t>
            </a:r>
          </a:p>
          <a:p>
            <a:r>
              <a:rPr lang="tr-TR" sz="2200" dirty="0" smtClean="0">
                <a:solidFill>
                  <a:srgbClr val="FF0000"/>
                </a:solidFill>
              </a:rPr>
              <a:t>3.1</a:t>
            </a:r>
            <a:r>
              <a:rPr lang="tr-TR" sz="2200" dirty="0" smtClean="0">
                <a:solidFill>
                  <a:schemeClr val="tx1"/>
                </a:solidFill>
              </a:rPr>
              <a:t>	Yanıcı Madde (cinsi, miktarı, dağılımı)</a:t>
            </a:r>
          </a:p>
          <a:p>
            <a:r>
              <a:rPr lang="tr-TR" sz="2200" dirty="0" smtClean="0">
                <a:solidFill>
                  <a:schemeClr val="tx1"/>
                </a:solidFill>
              </a:rPr>
              <a:t>Yanıcı maddenin cinsine bağlı olarak; </a:t>
            </a:r>
          </a:p>
          <a:p>
            <a:pPr marL="342900" indent="-342900">
              <a:buFont typeface="Arial" pitchFamily="34" charset="0"/>
              <a:buChar char="•"/>
            </a:pPr>
            <a:r>
              <a:rPr lang="tr-TR" sz="2200" dirty="0" smtClean="0">
                <a:solidFill>
                  <a:schemeClr val="tx1"/>
                </a:solidFill>
              </a:rPr>
              <a:t>Alevlenme kabiliyeti,</a:t>
            </a:r>
          </a:p>
          <a:p>
            <a:pPr marL="342900" indent="-342900">
              <a:buFont typeface="Arial" pitchFamily="34" charset="0"/>
              <a:buChar char="•"/>
            </a:pPr>
            <a:r>
              <a:rPr lang="tr-TR" sz="2200" dirty="0" smtClean="0">
                <a:solidFill>
                  <a:schemeClr val="tx1"/>
                </a:solidFill>
              </a:rPr>
              <a:t>Tutuşma sıcaklığı,</a:t>
            </a:r>
          </a:p>
          <a:p>
            <a:pPr marL="342900" indent="-342900">
              <a:buFont typeface="Arial" pitchFamily="34" charset="0"/>
              <a:buChar char="•"/>
            </a:pPr>
            <a:r>
              <a:rPr lang="tr-TR" sz="2200" dirty="0" smtClean="0">
                <a:solidFill>
                  <a:schemeClr val="tx1"/>
                </a:solidFill>
              </a:rPr>
              <a:t>Nem oranı,</a:t>
            </a:r>
          </a:p>
          <a:p>
            <a:pPr marL="342900" indent="-342900">
              <a:buFont typeface="Arial" pitchFamily="34" charset="0"/>
              <a:buChar char="•"/>
            </a:pPr>
            <a:r>
              <a:rPr lang="tr-TR" sz="2200" dirty="0" smtClean="0">
                <a:solidFill>
                  <a:schemeClr val="tx1"/>
                </a:solidFill>
              </a:rPr>
              <a:t>Yüzey kütle oranı,</a:t>
            </a:r>
          </a:p>
          <a:p>
            <a:pPr marL="342900" indent="-342900">
              <a:buFont typeface="Arial" pitchFamily="34" charset="0"/>
              <a:buChar char="•"/>
            </a:pPr>
            <a:r>
              <a:rPr lang="tr-TR" sz="2200" dirty="0" smtClean="0">
                <a:solidFill>
                  <a:schemeClr val="tx1"/>
                </a:solidFill>
              </a:rPr>
              <a:t>Isıl değeri gibi karakteristik özellikleri yangının büyümesini ve yayılmasını etkileyen faktörlerdir.</a:t>
            </a:r>
          </a:p>
          <a:p>
            <a:r>
              <a:rPr lang="tr-TR" sz="2200" dirty="0" smtClean="0">
                <a:solidFill>
                  <a:srgbClr val="FF0000"/>
                </a:solidFill>
              </a:rPr>
              <a:t>3.2</a:t>
            </a:r>
            <a:r>
              <a:rPr lang="tr-TR" sz="2200" dirty="0" smtClean="0">
                <a:solidFill>
                  <a:schemeClr val="tx1"/>
                </a:solidFill>
              </a:rPr>
              <a:t>	Hava veya Oksijen (Hava büyüklüğü, rüzgar)</a:t>
            </a:r>
          </a:p>
          <a:p>
            <a:r>
              <a:rPr lang="tr-TR" sz="2200" dirty="0" smtClean="0">
                <a:solidFill>
                  <a:schemeClr val="tx1"/>
                </a:solidFill>
              </a:rPr>
              <a:t>Oksijen yangının büyümesini ve yayılmasını etkileyen en önemli faktördür.</a:t>
            </a:r>
          </a:p>
          <a:p>
            <a:r>
              <a:rPr lang="tr-TR" sz="2200" dirty="0" smtClean="0">
                <a:solidFill>
                  <a:schemeClr val="tx1"/>
                </a:solidFill>
              </a:rPr>
              <a:t>Yangın yerindeki hava büyüklüğü, tabii rüzgar, oksijen üreten kimyasal reaksiyonların olması, yanıcı madde-oksijen oranı gibi faktörler etkendir.</a:t>
            </a:r>
          </a:p>
          <a:p>
            <a:r>
              <a:rPr lang="tr-TR" sz="2200" dirty="0" smtClean="0">
                <a:solidFill>
                  <a:schemeClr val="tx1"/>
                </a:solidFill>
              </a:rPr>
              <a:t>Yangının yayılmasında yangın odasının büyüklüğü de önem taşır. (Sinema, tiyatro salonu)</a:t>
            </a:r>
          </a:p>
        </p:txBody>
      </p:sp>
      <p:sp>
        <p:nvSpPr>
          <p:cNvPr id="3" name="Slayt Numarası Yer Tutucusu 2"/>
          <p:cNvSpPr>
            <a:spLocks noGrp="1"/>
          </p:cNvSpPr>
          <p:nvPr>
            <p:ph type="sldNum" sz="quarter" idx="12"/>
          </p:nvPr>
        </p:nvSpPr>
        <p:spPr/>
        <p:txBody>
          <a:bodyPr/>
          <a:lstStyle/>
          <a:p>
            <a:fld id="{9B5D9E56-A432-4385-BBE3-44EE42913F6E}" type="slidenum">
              <a:rPr lang="tr-TR" smtClean="0"/>
              <a:pPr/>
              <a:t>26</a:t>
            </a:fld>
            <a:endParaRPr lang="tr-TR"/>
          </a:p>
        </p:txBody>
      </p:sp>
    </p:spTree>
    <p:extLst>
      <p:ext uri="{BB962C8B-B14F-4D97-AF65-F5344CB8AC3E}">
        <p14:creationId xmlns:p14="http://schemas.microsoft.com/office/powerpoint/2010/main" val="164992060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6EC65016-1F4B-4D8C-92D9-9010F6277E73}" type="datetime10">
              <a:rPr lang="tr-TR" smtClean="0"/>
              <a:t>17:22</a:t>
            </a:fld>
            <a:endParaRPr lang="tr-TR" dirty="0"/>
          </a:p>
        </p:txBody>
      </p:sp>
      <p:sp>
        <p:nvSpPr>
          <p:cNvPr id="5" name="Metin kutusu 4"/>
          <p:cNvSpPr txBox="1"/>
          <p:nvPr/>
        </p:nvSpPr>
        <p:spPr>
          <a:xfrm>
            <a:off x="1007604" y="836712"/>
            <a:ext cx="7128792" cy="461665"/>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tr-TR" sz="2400" b="1" dirty="0" smtClean="0">
                <a:solidFill>
                  <a:schemeClr val="bg1"/>
                </a:solidFill>
              </a:rPr>
              <a:t>YANGIN YERİNDE ORTAYA ÇIKABİLECEK TEHLİKELER</a:t>
            </a:r>
            <a:endParaRPr lang="tr-TR" sz="2400" b="1" dirty="0">
              <a:solidFill>
                <a:schemeClr val="bg1"/>
              </a:solidFill>
            </a:endParaRPr>
          </a:p>
        </p:txBody>
      </p:sp>
      <p:sp>
        <p:nvSpPr>
          <p:cNvPr id="6" name="Metin kutusu 5"/>
          <p:cNvSpPr txBox="1"/>
          <p:nvPr/>
        </p:nvSpPr>
        <p:spPr>
          <a:xfrm>
            <a:off x="161256" y="1484784"/>
            <a:ext cx="8821488" cy="4493538"/>
          </a:xfrm>
          <a:prstGeom prst="rect">
            <a:avLst/>
          </a:prstGeom>
          <a:solidFill>
            <a:schemeClr val="accent3">
              <a:lumMod val="60000"/>
              <a:lumOff val="40000"/>
            </a:schemeClr>
          </a:solidFill>
        </p:spPr>
        <p:style>
          <a:lnRef idx="0">
            <a:schemeClr val="accent6"/>
          </a:lnRef>
          <a:fillRef idx="3">
            <a:schemeClr val="accent6"/>
          </a:fillRef>
          <a:effectRef idx="3">
            <a:schemeClr val="accent6"/>
          </a:effectRef>
          <a:fontRef idx="minor">
            <a:schemeClr val="lt1"/>
          </a:fontRef>
        </p:style>
        <p:txBody>
          <a:bodyPr wrap="square" rtlCol="0">
            <a:spAutoFit/>
          </a:bodyPr>
          <a:lstStyle/>
          <a:p>
            <a:r>
              <a:rPr lang="tr-TR" sz="2200" dirty="0" smtClean="0">
                <a:solidFill>
                  <a:srgbClr val="FF0000"/>
                </a:solidFill>
              </a:rPr>
              <a:t>3.3</a:t>
            </a:r>
            <a:r>
              <a:rPr lang="tr-TR" sz="2200" dirty="0" smtClean="0">
                <a:solidFill>
                  <a:schemeClr val="tx1"/>
                </a:solidFill>
              </a:rPr>
              <a:t>	Isı Transferi (İletim, Taşınım, Işınım)</a:t>
            </a:r>
          </a:p>
          <a:p>
            <a:r>
              <a:rPr lang="tr-TR" sz="2200" dirty="0" smtClean="0">
                <a:solidFill>
                  <a:srgbClr val="FF0000"/>
                </a:solidFill>
              </a:rPr>
              <a:t>3.3.1	</a:t>
            </a:r>
            <a:r>
              <a:rPr lang="tr-TR" sz="2200" dirty="0" smtClean="0">
                <a:solidFill>
                  <a:schemeClr val="tx1"/>
                </a:solidFill>
              </a:rPr>
              <a:t>İletim (</a:t>
            </a:r>
            <a:r>
              <a:rPr lang="tr-TR" sz="2200" dirty="0" err="1" smtClean="0">
                <a:solidFill>
                  <a:schemeClr val="tx1"/>
                </a:solidFill>
              </a:rPr>
              <a:t>Kondüksiyon</a:t>
            </a:r>
            <a:r>
              <a:rPr lang="tr-TR" sz="2200" dirty="0" smtClean="0">
                <a:solidFill>
                  <a:schemeClr val="tx1"/>
                </a:solidFill>
              </a:rPr>
              <a:t>) yolu ile ısı transferinde arada iletken vardır. Örneğin kötü bir iletken olan beton duvar yangın odasındaki ısıyı yan odaya iletir. Duvarın diğer tarafındaki duvar kağıdı, duvara dayanmış dolap, sandalye gibi yanıcı maddeler tutuşma sıcaklığına kadar ısınırsa yanma meydana gelebilir.</a:t>
            </a:r>
          </a:p>
          <a:p>
            <a:r>
              <a:rPr lang="tr-TR" sz="2200" dirty="0" smtClean="0">
                <a:solidFill>
                  <a:srgbClr val="FF0000"/>
                </a:solidFill>
              </a:rPr>
              <a:t>3.3.2	</a:t>
            </a:r>
            <a:r>
              <a:rPr lang="tr-TR" sz="2200" dirty="0" smtClean="0">
                <a:solidFill>
                  <a:schemeClr val="tx1"/>
                </a:solidFill>
              </a:rPr>
              <a:t>Taşınım (Konveksiyon) yolu ile ısı transferinde arada gaz yada yanıcı akışkan madde vardır.</a:t>
            </a:r>
          </a:p>
          <a:p>
            <a:r>
              <a:rPr lang="tr-TR" sz="2200" dirty="0" smtClean="0">
                <a:solidFill>
                  <a:srgbClr val="FF0000"/>
                </a:solidFill>
              </a:rPr>
              <a:t>3.3.3.	</a:t>
            </a:r>
            <a:r>
              <a:rPr lang="tr-TR" sz="2200" dirty="0" smtClean="0">
                <a:solidFill>
                  <a:schemeClr val="tx1"/>
                </a:solidFill>
              </a:rPr>
              <a:t>Işınımla (Radyasyon) ısı transferinde arada iletken ve akışkan olmadığı halde güneş örneğinde olduğu gibi ısı ışın olarak yayılmakta ve karşısındaki maddeyi tutuşma sıcaklığına kadar yükseltmektedir.</a:t>
            </a:r>
          </a:p>
          <a:p>
            <a:r>
              <a:rPr lang="tr-TR" sz="2200" dirty="0" smtClean="0">
                <a:solidFill>
                  <a:schemeClr val="tx1"/>
                </a:solidFill>
              </a:rPr>
              <a:t>Rüzgar ters yönde esse bile, yangın ışınımla yandaki binalara ısı aktarır, bu nedenle çevredeki binaları soğutmak gerekir.</a:t>
            </a:r>
            <a:endParaRPr lang="tr-TR" sz="2200" dirty="0">
              <a:solidFill>
                <a:schemeClr val="tx1"/>
              </a:solidFill>
            </a:endParaRPr>
          </a:p>
        </p:txBody>
      </p:sp>
      <p:sp>
        <p:nvSpPr>
          <p:cNvPr id="3" name="Slayt Numarası Yer Tutucusu 2"/>
          <p:cNvSpPr>
            <a:spLocks noGrp="1"/>
          </p:cNvSpPr>
          <p:nvPr>
            <p:ph type="sldNum" sz="quarter" idx="12"/>
          </p:nvPr>
        </p:nvSpPr>
        <p:spPr/>
        <p:txBody>
          <a:bodyPr/>
          <a:lstStyle/>
          <a:p>
            <a:fld id="{9B5D9E56-A432-4385-BBE3-44EE42913F6E}" type="slidenum">
              <a:rPr lang="tr-TR" smtClean="0"/>
              <a:pPr/>
              <a:t>27</a:t>
            </a:fld>
            <a:endParaRPr lang="tr-TR"/>
          </a:p>
        </p:txBody>
      </p:sp>
    </p:spTree>
    <p:extLst>
      <p:ext uri="{BB962C8B-B14F-4D97-AF65-F5344CB8AC3E}">
        <p14:creationId xmlns:p14="http://schemas.microsoft.com/office/powerpoint/2010/main" val="23421423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2DF87E35-DC4B-4F23-8A7C-3B21881C07F1}" type="datetime10">
              <a:rPr lang="tr-TR" smtClean="0"/>
              <a:t>17:22</a:t>
            </a:fld>
            <a:endParaRPr lang="tr-TR"/>
          </a:p>
        </p:txBody>
      </p:sp>
      <p:sp>
        <p:nvSpPr>
          <p:cNvPr id="5" name="Metin kutusu 4"/>
          <p:cNvSpPr txBox="1"/>
          <p:nvPr/>
        </p:nvSpPr>
        <p:spPr>
          <a:xfrm>
            <a:off x="1007604" y="332656"/>
            <a:ext cx="7128792" cy="461665"/>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tr-TR" sz="2400" b="1" dirty="0" smtClean="0">
                <a:solidFill>
                  <a:schemeClr val="bg1"/>
                </a:solidFill>
              </a:rPr>
              <a:t>YANGIN YERİNDE ORTAYA ÇIKABİLECEK TEHLİKELER</a:t>
            </a:r>
            <a:endParaRPr lang="tr-TR" sz="2400" b="1" dirty="0">
              <a:solidFill>
                <a:schemeClr val="bg1"/>
              </a:solidFill>
            </a:endParaRPr>
          </a:p>
        </p:txBody>
      </p:sp>
      <p:sp>
        <p:nvSpPr>
          <p:cNvPr id="6" name="Metin kutusu 5"/>
          <p:cNvSpPr txBox="1"/>
          <p:nvPr/>
        </p:nvSpPr>
        <p:spPr>
          <a:xfrm>
            <a:off x="161256" y="908720"/>
            <a:ext cx="8821488" cy="5509200"/>
          </a:xfrm>
          <a:prstGeom prst="rect">
            <a:avLst/>
          </a:prstGeom>
          <a:solidFill>
            <a:schemeClr val="accent3">
              <a:lumMod val="60000"/>
              <a:lumOff val="40000"/>
            </a:schemeClr>
          </a:solidFill>
        </p:spPr>
        <p:style>
          <a:lnRef idx="0">
            <a:schemeClr val="accent6"/>
          </a:lnRef>
          <a:fillRef idx="3">
            <a:schemeClr val="accent6"/>
          </a:fillRef>
          <a:effectRef idx="3">
            <a:schemeClr val="accent6"/>
          </a:effectRef>
          <a:fontRef idx="minor">
            <a:schemeClr val="lt1"/>
          </a:fontRef>
        </p:style>
        <p:txBody>
          <a:bodyPr wrap="square" rtlCol="0">
            <a:spAutoFit/>
          </a:bodyPr>
          <a:lstStyle/>
          <a:p>
            <a:r>
              <a:rPr lang="tr-TR" sz="2200" dirty="0" smtClean="0">
                <a:solidFill>
                  <a:srgbClr val="FF0000"/>
                </a:solidFill>
              </a:rPr>
              <a:t>4.</a:t>
            </a:r>
            <a:r>
              <a:rPr lang="tr-TR" sz="2200" dirty="0" smtClean="0"/>
              <a:t>	</a:t>
            </a:r>
            <a:r>
              <a:rPr lang="tr-TR" sz="2200" b="1" dirty="0" smtClean="0">
                <a:solidFill>
                  <a:srgbClr val="FF0000"/>
                </a:solidFill>
              </a:rPr>
              <a:t>Yangın Safhalarındaki Tehlikeler;</a:t>
            </a:r>
          </a:p>
          <a:p>
            <a:r>
              <a:rPr lang="tr-TR" sz="2200" dirty="0" smtClean="0">
                <a:solidFill>
                  <a:srgbClr val="FF0000"/>
                </a:solidFill>
              </a:rPr>
              <a:t>4.1</a:t>
            </a:r>
            <a:r>
              <a:rPr lang="tr-TR" sz="2200" dirty="0" smtClean="0">
                <a:solidFill>
                  <a:schemeClr val="tx1"/>
                </a:solidFill>
              </a:rPr>
              <a:t>	</a:t>
            </a:r>
            <a:r>
              <a:rPr lang="tr-TR" sz="2200" u="sng" dirty="0" smtClean="0">
                <a:solidFill>
                  <a:schemeClr val="tx1"/>
                </a:solidFill>
              </a:rPr>
              <a:t>Başlangıç Safhasında (Alev Dili) (</a:t>
            </a:r>
            <a:r>
              <a:rPr lang="tr-TR" sz="2200" u="sng" dirty="0" err="1" smtClean="0">
                <a:solidFill>
                  <a:schemeClr val="tx1"/>
                </a:solidFill>
              </a:rPr>
              <a:t>Flame-over</a:t>
            </a:r>
            <a:r>
              <a:rPr lang="tr-TR" sz="2200" dirty="0" smtClean="0">
                <a:solidFill>
                  <a:schemeClr val="tx1"/>
                </a:solidFill>
              </a:rPr>
              <a:t>); Başlangıç noktasında oksijen yeterli ama ısı yetersiz olduğundan tam yanma olmuyor. Yarım yanmış gazlar sıcaklıklarından dolayı yükselip dolaşırken, uygun oksijen + sıcaklık oranını bulduklarında kısa süreli olarak alev dili şeklinde yanıyorlar.</a:t>
            </a:r>
          </a:p>
          <a:p>
            <a:r>
              <a:rPr lang="tr-TR" sz="2200" dirty="0" smtClean="0">
                <a:solidFill>
                  <a:srgbClr val="FF0000"/>
                </a:solidFill>
              </a:rPr>
              <a:t>4.2</a:t>
            </a:r>
            <a:r>
              <a:rPr lang="tr-TR" sz="2200" dirty="0" smtClean="0">
                <a:solidFill>
                  <a:schemeClr val="tx1"/>
                </a:solidFill>
              </a:rPr>
              <a:t>	</a:t>
            </a:r>
            <a:r>
              <a:rPr lang="tr-TR" sz="2200" u="sng" dirty="0" smtClean="0">
                <a:solidFill>
                  <a:schemeClr val="tx1"/>
                </a:solidFill>
              </a:rPr>
              <a:t>Denge Safhasında (Ani tam tutuşma) (Flash-</a:t>
            </a:r>
            <a:r>
              <a:rPr lang="tr-TR" sz="2200" u="sng" dirty="0" err="1" smtClean="0">
                <a:solidFill>
                  <a:schemeClr val="tx1"/>
                </a:solidFill>
              </a:rPr>
              <a:t>over</a:t>
            </a:r>
            <a:r>
              <a:rPr lang="tr-TR" sz="2200" dirty="0" smtClean="0">
                <a:solidFill>
                  <a:schemeClr val="tx1"/>
                </a:solidFill>
              </a:rPr>
              <a:t>); Denge safhasında ısı yeterli, oksijen yeterli, duman az ve hemen hemen tam yanma oluyor. Yükselen sıcak hava odada dolaşırken bütün yanıcı maddeleri tutuşma sıcaklığına yükseltiyor, bir anda bütün maddeler tutuşuyor (Flash-</a:t>
            </a:r>
            <a:r>
              <a:rPr lang="tr-TR" sz="2200" dirty="0" err="1" smtClean="0">
                <a:solidFill>
                  <a:schemeClr val="tx1"/>
                </a:solidFill>
              </a:rPr>
              <a:t>over</a:t>
            </a:r>
            <a:r>
              <a:rPr lang="tr-TR" sz="2200" dirty="0" smtClean="0">
                <a:solidFill>
                  <a:schemeClr val="tx1"/>
                </a:solidFill>
              </a:rPr>
              <a:t>). İtfaiyeciler çok dikkatli olarak dışarıdan soğutma yapmadan ilerlerse alevlerin arasında kalma tehlikeleri var. </a:t>
            </a:r>
          </a:p>
          <a:p>
            <a:r>
              <a:rPr lang="tr-TR" sz="2200" dirty="0" smtClean="0">
                <a:solidFill>
                  <a:srgbClr val="FF0000"/>
                </a:solidFill>
              </a:rPr>
              <a:t>4.3</a:t>
            </a:r>
            <a:r>
              <a:rPr lang="tr-TR" sz="2200" dirty="0" smtClean="0">
                <a:solidFill>
                  <a:schemeClr val="tx1"/>
                </a:solidFill>
              </a:rPr>
              <a:t>	</a:t>
            </a:r>
            <a:r>
              <a:rPr lang="tr-TR" sz="2200" u="sng" dirty="0" smtClean="0">
                <a:solidFill>
                  <a:schemeClr val="tx1"/>
                </a:solidFill>
              </a:rPr>
              <a:t>Sıcak tütme safhasında (Yangın patlaması) (</a:t>
            </a:r>
            <a:r>
              <a:rPr lang="tr-TR" sz="2200" u="sng" dirty="0" err="1" smtClean="0">
                <a:solidFill>
                  <a:schemeClr val="tx1"/>
                </a:solidFill>
              </a:rPr>
              <a:t>Backdraft</a:t>
            </a:r>
            <a:r>
              <a:rPr lang="tr-TR" sz="2200" u="sng" dirty="0" smtClean="0">
                <a:solidFill>
                  <a:schemeClr val="tx1"/>
                </a:solidFill>
              </a:rPr>
              <a:t>); </a:t>
            </a:r>
            <a:r>
              <a:rPr lang="tr-TR" sz="2200" dirty="0" smtClean="0">
                <a:solidFill>
                  <a:schemeClr val="tx1"/>
                </a:solidFill>
              </a:rPr>
              <a:t>Kapalı odada ısı yüksek, ilerleyen yangın oksijeni azalttığından oksijen yetersiz, yarım yanma yani sıcak tütme devam ediyor. Odayı basınçlı bir şekilde bu yarım yanmış gazlar dolduruyor. Kapı pencere açıldığında odaya oksijen doluyor ve patlama oluyor (</a:t>
            </a:r>
            <a:r>
              <a:rPr lang="tr-TR" sz="2200" dirty="0" err="1" smtClean="0">
                <a:solidFill>
                  <a:schemeClr val="tx1"/>
                </a:solidFill>
              </a:rPr>
              <a:t>Backdraft</a:t>
            </a:r>
            <a:r>
              <a:rPr lang="tr-TR" sz="2200" dirty="0" smtClean="0">
                <a:solidFill>
                  <a:schemeClr val="tx1"/>
                </a:solidFill>
              </a:rPr>
              <a:t>). Çatıdan gaz tahliyesi yapılmalı.</a:t>
            </a:r>
            <a:endParaRPr lang="tr-TR" sz="2200" dirty="0"/>
          </a:p>
        </p:txBody>
      </p:sp>
      <p:sp>
        <p:nvSpPr>
          <p:cNvPr id="3" name="Slayt Numarası Yer Tutucusu 2"/>
          <p:cNvSpPr>
            <a:spLocks noGrp="1"/>
          </p:cNvSpPr>
          <p:nvPr>
            <p:ph type="sldNum" sz="quarter" idx="12"/>
          </p:nvPr>
        </p:nvSpPr>
        <p:spPr/>
        <p:txBody>
          <a:bodyPr/>
          <a:lstStyle/>
          <a:p>
            <a:fld id="{9B5D9E56-A432-4385-BBE3-44EE42913F6E}" type="slidenum">
              <a:rPr lang="tr-TR" smtClean="0"/>
              <a:pPr/>
              <a:t>28</a:t>
            </a:fld>
            <a:endParaRPr lang="tr-TR"/>
          </a:p>
        </p:txBody>
      </p:sp>
    </p:spTree>
    <p:extLst>
      <p:ext uri="{BB962C8B-B14F-4D97-AF65-F5344CB8AC3E}">
        <p14:creationId xmlns:p14="http://schemas.microsoft.com/office/powerpoint/2010/main" val="175226866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eri Yer Tutucusu 1"/>
          <p:cNvSpPr>
            <a:spLocks noGrp="1"/>
          </p:cNvSpPr>
          <p:nvPr>
            <p:ph type="dt" sz="half" idx="10"/>
          </p:nvPr>
        </p:nvSpPr>
        <p:spPr>
          <a:xfrm>
            <a:off x="457200" y="6520259"/>
            <a:ext cx="2133600" cy="365125"/>
          </a:xfrm>
        </p:spPr>
        <p:txBody>
          <a:bodyPr/>
          <a:lstStyle/>
          <a:p>
            <a:fld id="{C5A88031-0810-47BB-908A-03FB6861750A}" type="datetime10">
              <a:rPr lang="tr-TR" smtClean="0"/>
              <a:t>17:22</a:t>
            </a:fld>
            <a:endParaRPr lang="tr-TR" dirty="0"/>
          </a:p>
        </p:txBody>
      </p:sp>
      <p:sp>
        <p:nvSpPr>
          <p:cNvPr id="5" name="Metin kutusu 4"/>
          <p:cNvSpPr txBox="1"/>
          <p:nvPr/>
        </p:nvSpPr>
        <p:spPr>
          <a:xfrm>
            <a:off x="53752" y="797511"/>
            <a:ext cx="9036496" cy="5262979"/>
          </a:xfrm>
          <a:prstGeom prst="rect">
            <a:avLst/>
          </a:prstGeom>
          <a:solidFill>
            <a:schemeClr val="accent3">
              <a:lumMod val="60000"/>
              <a:lumOff val="40000"/>
            </a:schemeClr>
          </a:solidFill>
        </p:spPr>
        <p:style>
          <a:lnRef idx="0">
            <a:schemeClr val="accent3"/>
          </a:lnRef>
          <a:fillRef idx="3">
            <a:schemeClr val="accent3"/>
          </a:fillRef>
          <a:effectRef idx="3">
            <a:schemeClr val="accent3"/>
          </a:effectRef>
          <a:fontRef idx="minor">
            <a:schemeClr val="lt1"/>
          </a:fontRef>
        </p:style>
        <p:txBody>
          <a:bodyPr wrap="square" rtlCol="0">
            <a:spAutoFit/>
          </a:bodyPr>
          <a:lstStyle/>
          <a:p>
            <a:r>
              <a:rPr lang="tr-TR" sz="2100" b="1" dirty="0" smtClean="0">
                <a:solidFill>
                  <a:srgbClr val="FF0000"/>
                </a:solidFill>
              </a:rPr>
              <a:t>5.	Gazların Oluşturduğu Solunum Zorluğu Tehlikesi;</a:t>
            </a:r>
          </a:p>
          <a:p>
            <a:r>
              <a:rPr lang="tr-TR" sz="2100" dirty="0" smtClean="0">
                <a:solidFill>
                  <a:srgbClr val="FF0000"/>
                </a:solidFill>
              </a:rPr>
              <a:t>5.1</a:t>
            </a:r>
            <a:r>
              <a:rPr lang="tr-TR" sz="2100" dirty="0" smtClean="0">
                <a:solidFill>
                  <a:schemeClr val="tx1"/>
                </a:solidFill>
              </a:rPr>
              <a:t>	Boğucu etki yapan gazlar (1.Grup gazlar); Bulundukları ortamlarda oksijeni azalttıkları için boğulmaya neden olurlar. Bu gruba giren gazlar su buharı, azot, asal gazlar (helyum, neon, kripton, </a:t>
            </a:r>
            <a:r>
              <a:rPr lang="tr-TR" sz="2100" dirty="0" err="1" smtClean="0">
                <a:solidFill>
                  <a:schemeClr val="tx1"/>
                </a:solidFill>
              </a:rPr>
              <a:t>xenon</a:t>
            </a:r>
            <a:r>
              <a:rPr lang="tr-TR" sz="2100" dirty="0" smtClean="0">
                <a:solidFill>
                  <a:schemeClr val="tx1"/>
                </a:solidFill>
              </a:rPr>
              <a:t>), hidrojen, metan, </a:t>
            </a:r>
            <a:r>
              <a:rPr lang="tr-TR" sz="2100" dirty="0" err="1" smtClean="0">
                <a:solidFill>
                  <a:schemeClr val="tx1"/>
                </a:solidFill>
              </a:rPr>
              <a:t>etan</a:t>
            </a:r>
            <a:r>
              <a:rPr lang="tr-TR" sz="2100" dirty="0" smtClean="0">
                <a:solidFill>
                  <a:schemeClr val="tx1"/>
                </a:solidFill>
              </a:rPr>
              <a:t>, </a:t>
            </a:r>
            <a:r>
              <a:rPr lang="tr-TR" sz="2100" dirty="0" err="1" smtClean="0">
                <a:solidFill>
                  <a:schemeClr val="tx1"/>
                </a:solidFill>
              </a:rPr>
              <a:t>propan</a:t>
            </a:r>
            <a:r>
              <a:rPr lang="tr-TR" sz="2100" dirty="0" smtClean="0">
                <a:solidFill>
                  <a:schemeClr val="tx1"/>
                </a:solidFill>
              </a:rPr>
              <a:t> vb. Bu tip yerlere kapalı devre çalışan hava tüpleri ile girilmelidir. </a:t>
            </a:r>
          </a:p>
          <a:p>
            <a:r>
              <a:rPr lang="tr-TR" sz="2100" dirty="0" smtClean="0">
                <a:solidFill>
                  <a:srgbClr val="FF0000"/>
                </a:solidFill>
              </a:rPr>
              <a:t>5.2</a:t>
            </a:r>
            <a:r>
              <a:rPr lang="tr-TR" sz="2100" dirty="0" smtClean="0">
                <a:solidFill>
                  <a:schemeClr val="tx1"/>
                </a:solidFill>
              </a:rPr>
              <a:t>	Tahriş edici gazlar (2.Grup gazlar); Nefes yollarını tahriş ederler, göz ve deriye de zarar verirler. Bunlar asidik ve bazik gazlardır. Hidroklorik asit, nitrik asit, formik asit, asetik asit, </a:t>
            </a:r>
            <a:r>
              <a:rPr lang="tr-TR" sz="2100" dirty="0" err="1" smtClean="0">
                <a:solidFill>
                  <a:schemeClr val="tx1"/>
                </a:solidFill>
              </a:rPr>
              <a:t>propiyonik</a:t>
            </a:r>
            <a:r>
              <a:rPr lang="tr-TR" sz="2100" dirty="0" smtClean="0">
                <a:solidFill>
                  <a:schemeClr val="tx1"/>
                </a:solidFill>
              </a:rPr>
              <a:t> asit, klor, kızgın hava, amonyak, aminler, </a:t>
            </a:r>
            <a:r>
              <a:rPr lang="tr-TR" sz="2100" dirty="0" err="1" smtClean="0">
                <a:solidFill>
                  <a:schemeClr val="tx1"/>
                </a:solidFill>
              </a:rPr>
              <a:t>hidrazin</a:t>
            </a:r>
            <a:r>
              <a:rPr lang="tr-TR" sz="2100" dirty="0" smtClean="0">
                <a:solidFill>
                  <a:schemeClr val="tx1"/>
                </a:solidFill>
              </a:rPr>
              <a:t>, azot dioksit, azot monoksit, kükürt dioksit, vb</a:t>
            </a:r>
            <a:r>
              <a:rPr lang="tr-TR" sz="2100" dirty="0">
                <a:solidFill>
                  <a:schemeClr val="tx1"/>
                </a:solidFill>
              </a:rPr>
              <a:t>. H</a:t>
            </a:r>
            <a:r>
              <a:rPr lang="tr-TR" sz="2100" dirty="0" smtClean="0">
                <a:solidFill>
                  <a:schemeClr val="tx1"/>
                </a:solidFill>
              </a:rPr>
              <a:t>er ihtimale karşı bu tip </a:t>
            </a:r>
            <a:r>
              <a:rPr lang="tr-TR" sz="2100" dirty="0">
                <a:solidFill>
                  <a:schemeClr val="tx1"/>
                </a:solidFill>
              </a:rPr>
              <a:t>yerlere </a:t>
            </a:r>
            <a:r>
              <a:rPr lang="tr-TR" sz="2100" dirty="0" smtClean="0">
                <a:solidFill>
                  <a:schemeClr val="tx1"/>
                </a:solidFill>
              </a:rPr>
              <a:t>de kapalı devre </a:t>
            </a:r>
            <a:r>
              <a:rPr lang="tr-TR" sz="2100" dirty="0">
                <a:solidFill>
                  <a:schemeClr val="tx1"/>
                </a:solidFill>
              </a:rPr>
              <a:t>çalışan hava tüpleri ile girilmelidir</a:t>
            </a:r>
            <a:r>
              <a:rPr lang="tr-TR" sz="2100" dirty="0" smtClean="0">
                <a:solidFill>
                  <a:schemeClr val="tx1"/>
                </a:solidFill>
              </a:rPr>
              <a:t>. </a:t>
            </a:r>
          </a:p>
          <a:p>
            <a:r>
              <a:rPr lang="tr-TR" sz="2100" dirty="0" smtClean="0">
                <a:solidFill>
                  <a:srgbClr val="FF0000"/>
                </a:solidFill>
              </a:rPr>
              <a:t>5.3</a:t>
            </a:r>
            <a:r>
              <a:rPr lang="tr-TR" sz="2100" dirty="0" smtClean="0">
                <a:solidFill>
                  <a:schemeClr val="tx1"/>
                </a:solidFill>
              </a:rPr>
              <a:t>	Kanı zehirleyen, sinir sistemini tahriş eden gazlar (3.Grup gazlar); Kana sinir sistemine ve hücrelere tesir ederler. Bu gruba giren gazlar karbon monoksit, hemen her yangında ortaya çıkar. Kanı zehirler, akciğerlerden hücrelere oksijen taşıyan hemoglobinle birleşerek </a:t>
            </a:r>
            <a:r>
              <a:rPr lang="tr-TR" sz="2100" dirty="0" err="1" smtClean="0">
                <a:solidFill>
                  <a:schemeClr val="tx1"/>
                </a:solidFill>
              </a:rPr>
              <a:t>karboksi</a:t>
            </a:r>
            <a:r>
              <a:rPr lang="tr-TR" sz="2100" dirty="0" smtClean="0">
                <a:solidFill>
                  <a:schemeClr val="tx1"/>
                </a:solidFill>
              </a:rPr>
              <a:t> hemoglobin kompleksini oluşturur. Hidrojen siyanür benzer şekilde tahribat yapmakta, kükürt karbonat ve hidrojen sülfür merkezi sinir sistemini tahrip edip ölüme neden olurlar.</a:t>
            </a:r>
          </a:p>
        </p:txBody>
      </p:sp>
      <p:sp>
        <p:nvSpPr>
          <p:cNvPr id="8" name="Metin kutusu 7"/>
          <p:cNvSpPr txBox="1"/>
          <p:nvPr/>
        </p:nvSpPr>
        <p:spPr>
          <a:xfrm>
            <a:off x="1007604" y="116632"/>
            <a:ext cx="7128792" cy="461665"/>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tr-TR" sz="2400" b="1" dirty="0" smtClean="0">
                <a:solidFill>
                  <a:schemeClr val="bg1"/>
                </a:solidFill>
              </a:rPr>
              <a:t>YANGIN YERİNDE ORTAYA ÇIKABİLECEK TEHLİKELER</a:t>
            </a:r>
            <a:endParaRPr lang="tr-TR" sz="2400" b="1" dirty="0">
              <a:solidFill>
                <a:schemeClr val="bg1"/>
              </a:solidFill>
            </a:endParaRPr>
          </a:p>
        </p:txBody>
      </p:sp>
      <p:sp>
        <p:nvSpPr>
          <p:cNvPr id="3" name="Slayt Numarası Yer Tutucusu 2"/>
          <p:cNvSpPr>
            <a:spLocks noGrp="1"/>
          </p:cNvSpPr>
          <p:nvPr>
            <p:ph type="sldNum" sz="quarter" idx="12"/>
          </p:nvPr>
        </p:nvSpPr>
        <p:spPr/>
        <p:txBody>
          <a:bodyPr/>
          <a:lstStyle/>
          <a:p>
            <a:fld id="{9B5D9E56-A432-4385-BBE3-44EE42913F6E}" type="slidenum">
              <a:rPr lang="tr-TR" smtClean="0"/>
              <a:pPr/>
              <a:t>29</a:t>
            </a:fld>
            <a:endParaRPr lang="tr-TR"/>
          </a:p>
        </p:txBody>
      </p:sp>
    </p:spTree>
    <p:extLst>
      <p:ext uri="{BB962C8B-B14F-4D97-AF65-F5344CB8AC3E}">
        <p14:creationId xmlns:p14="http://schemas.microsoft.com/office/powerpoint/2010/main" val="79333235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6A3D5745-3522-40EF-A555-A4BAEAB22652}" type="datetime10">
              <a:rPr lang="tr-TR" smtClean="0"/>
              <a:t>17:22</a:t>
            </a:fld>
            <a:endParaRPr lang="tr-TR"/>
          </a:p>
        </p:txBody>
      </p:sp>
      <p:sp>
        <p:nvSpPr>
          <p:cNvPr id="5" name="Metin kutusu 4"/>
          <p:cNvSpPr txBox="1"/>
          <p:nvPr/>
        </p:nvSpPr>
        <p:spPr>
          <a:xfrm>
            <a:off x="539552" y="1282259"/>
            <a:ext cx="8064896" cy="4293483"/>
          </a:xfrm>
          <a:prstGeom prst="rect">
            <a:avLst/>
          </a:prstGeom>
          <a:solidFill>
            <a:schemeClr val="accent3">
              <a:lumMod val="60000"/>
              <a:lumOff val="40000"/>
            </a:schemeClr>
          </a:solidFill>
        </p:spPr>
        <p:style>
          <a:lnRef idx="0">
            <a:schemeClr val="accent3"/>
          </a:lnRef>
          <a:fillRef idx="3">
            <a:schemeClr val="accent3"/>
          </a:fillRef>
          <a:effectRef idx="3">
            <a:schemeClr val="accent3"/>
          </a:effectRef>
          <a:fontRef idx="minor">
            <a:schemeClr val="lt1"/>
          </a:fontRef>
        </p:style>
        <p:txBody>
          <a:bodyPr wrap="square" rtlCol="0">
            <a:spAutoFit/>
          </a:bodyPr>
          <a:lstStyle/>
          <a:p>
            <a:r>
              <a:rPr lang="tr-TR" sz="2100" b="1" dirty="0" smtClean="0">
                <a:solidFill>
                  <a:srgbClr val="FF0000"/>
                </a:solidFill>
              </a:rPr>
              <a:t>6.	Patlama Tehlikesi;</a:t>
            </a:r>
          </a:p>
          <a:p>
            <a:r>
              <a:rPr lang="tr-TR" sz="2100" dirty="0" smtClean="0">
                <a:solidFill>
                  <a:srgbClr val="FF0000"/>
                </a:solidFill>
              </a:rPr>
              <a:t>6.1</a:t>
            </a:r>
            <a:r>
              <a:rPr lang="tr-TR" sz="2100" dirty="0" smtClean="0">
                <a:solidFill>
                  <a:schemeClr val="tx1"/>
                </a:solidFill>
              </a:rPr>
              <a:t>	Fiziksel patlama; Yangın yerinde içinde yanıcı gaz olsun veya olmasın bütün basınçlı kaplar fiziksel patlama tehlikesi oluştururlar. Yangın söndürme tüpleri, deodorantlar, düdüklü tencere, LPG tüpleri içindeki gazın artan sıcaklıkla genleşmesi sonucu en zayıf noktalarından genellikle de ısındıkları taraftan patlarlar.   </a:t>
            </a:r>
          </a:p>
          <a:p>
            <a:r>
              <a:rPr lang="tr-TR" sz="2100" dirty="0" smtClean="0">
                <a:solidFill>
                  <a:srgbClr val="FF0000"/>
                </a:solidFill>
              </a:rPr>
              <a:t>6.2</a:t>
            </a:r>
            <a:r>
              <a:rPr lang="tr-TR" sz="2100" dirty="0" smtClean="0">
                <a:solidFill>
                  <a:schemeClr val="tx1"/>
                </a:solidFill>
              </a:rPr>
              <a:t>	Kimyasal patlama;</a:t>
            </a:r>
          </a:p>
          <a:p>
            <a:pPr marL="342900" indent="-342900">
              <a:buFont typeface="Arial" pitchFamily="34" charset="0"/>
              <a:buChar char="•"/>
            </a:pPr>
            <a:r>
              <a:rPr lang="tr-TR" sz="2100" dirty="0" smtClean="0">
                <a:solidFill>
                  <a:schemeClr val="tx1"/>
                </a:solidFill>
              </a:rPr>
              <a:t>Patlayıcı maddelerin patlaması,</a:t>
            </a:r>
          </a:p>
          <a:p>
            <a:pPr marL="342900" indent="-342900">
              <a:buFont typeface="Arial" pitchFamily="34" charset="0"/>
              <a:buChar char="•"/>
            </a:pPr>
            <a:r>
              <a:rPr lang="tr-TR" sz="2100" dirty="0" smtClean="0">
                <a:solidFill>
                  <a:schemeClr val="tx1"/>
                </a:solidFill>
              </a:rPr>
              <a:t>Oda patlaması (Yanıcı gazların oksijenle uygun karışımı sonucu en ufak bir kıvılcım oda patlamasına neden olur.</a:t>
            </a:r>
          </a:p>
          <a:p>
            <a:r>
              <a:rPr lang="tr-TR" sz="2100" dirty="0" smtClean="0">
                <a:solidFill>
                  <a:srgbClr val="FF0000"/>
                </a:solidFill>
              </a:rPr>
              <a:t>6.3</a:t>
            </a:r>
            <a:r>
              <a:rPr lang="tr-TR" sz="2100" dirty="0" smtClean="0">
                <a:solidFill>
                  <a:schemeClr val="tx1"/>
                </a:solidFill>
              </a:rPr>
              <a:t>	Patlayıcı maddelerin patlaması, oda patlaması, yangın patlaması;</a:t>
            </a:r>
          </a:p>
          <a:p>
            <a:r>
              <a:rPr lang="tr-TR" sz="2100" dirty="0" smtClean="0">
                <a:solidFill>
                  <a:schemeClr val="tx1"/>
                </a:solidFill>
              </a:rPr>
              <a:t>Oda içerisinde yarım yanmış, basınçlı ve yüksek sıcaklıktaki gazların odaya oksijen girmesi sonucu patlaması (</a:t>
            </a:r>
            <a:r>
              <a:rPr lang="tr-TR" sz="2100" dirty="0" err="1" smtClean="0">
                <a:solidFill>
                  <a:schemeClr val="tx1"/>
                </a:solidFill>
              </a:rPr>
              <a:t>Backdraft</a:t>
            </a:r>
            <a:r>
              <a:rPr lang="tr-TR" sz="2100" dirty="0" smtClean="0">
                <a:solidFill>
                  <a:schemeClr val="tx1"/>
                </a:solidFill>
              </a:rPr>
              <a:t>)</a:t>
            </a:r>
          </a:p>
        </p:txBody>
      </p:sp>
      <p:sp>
        <p:nvSpPr>
          <p:cNvPr id="7" name="Metin kutusu 6"/>
          <p:cNvSpPr txBox="1"/>
          <p:nvPr/>
        </p:nvSpPr>
        <p:spPr>
          <a:xfrm>
            <a:off x="1007604" y="303039"/>
            <a:ext cx="7128792" cy="461665"/>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tr-TR" sz="2400" b="1" dirty="0" smtClean="0">
                <a:solidFill>
                  <a:schemeClr val="bg1"/>
                </a:solidFill>
              </a:rPr>
              <a:t>YANGIN YERİNDE ORTAYA ÇIKABİLECEK TEHLİKELER</a:t>
            </a:r>
            <a:endParaRPr lang="tr-TR" sz="2400" b="1" dirty="0">
              <a:solidFill>
                <a:schemeClr val="bg1"/>
              </a:solidFill>
            </a:endParaRPr>
          </a:p>
        </p:txBody>
      </p:sp>
      <p:sp>
        <p:nvSpPr>
          <p:cNvPr id="3" name="Slayt Numarası Yer Tutucusu 2"/>
          <p:cNvSpPr>
            <a:spLocks noGrp="1"/>
          </p:cNvSpPr>
          <p:nvPr>
            <p:ph type="sldNum" sz="quarter" idx="12"/>
          </p:nvPr>
        </p:nvSpPr>
        <p:spPr/>
        <p:txBody>
          <a:bodyPr/>
          <a:lstStyle/>
          <a:p>
            <a:fld id="{9B5D9E56-A432-4385-BBE3-44EE42913F6E}" type="slidenum">
              <a:rPr lang="tr-TR" smtClean="0"/>
              <a:pPr/>
              <a:t>30</a:t>
            </a:fld>
            <a:endParaRPr lang="tr-TR"/>
          </a:p>
        </p:txBody>
      </p:sp>
    </p:spTree>
    <p:extLst>
      <p:ext uri="{BB962C8B-B14F-4D97-AF65-F5344CB8AC3E}">
        <p14:creationId xmlns:p14="http://schemas.microsoft.com/office/powerpoint/2010/main" val="323897957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F3B22E5E-28FA-484F-9A45-4ADE0A5F075B}" type="datetime10">
              <a:rPr lang="tr-TR" smtClean="0"/>
              <a:t>17:22</a:t>
            </a:fld>
            <a:endParaRPr lang="tr-TR"/>
          </a:p>
        </p:txBody>
      </p:sp>
      <p:sp>
        <p:nvSpPr>
          <p:cNvPr id="5" name="Metin kutusu 4"/>
          <p:cNvSpPr txBox="1"/>
          <p:nvPr/>
        </p:nvSpPr>
        <p:spPr>
          <a:xfrm>
            <a:off x="467544" y="2090172"/>
            <a:ext cx="8208912" cy="3046988"/>
          </a:xfrm>
          <a:prstGeom prst="rect">
            <a:avLst/>
          </a:prstGeom>
          <a:solidFill>
            <a:schemeClr val="accent3">
              <a:lumMod val="60000"/>
              <a:lumOff val="40000"/>
            </a:schemeClr>
          </a:solidFill>
        </p:spPr>
        <p:style>
          <a:lnRef idx="0">
            <a:schemeClr val="accent3"/>
          </a:lnRef>
          <a:fillRef idx="3">
            <a:schemeClr val="accent3"/>
          </a:fillRef>
          <a:effectRef idx="3">
            <a:schemeClr val="accent3"/>
          </a:effectRef>
          <a:fontRef idx="minor">
            <a:schemeClr val="lt1"/>
          </a:fontRef>
        </p:style>
        <p:txBody>
          <a:bodyPr wrap="square" rtlCol="0">
            <a:spAutoFit/>
          </a:bodyPr>
          <a:lstStyle/>
          <a:p>
            <a:r>
              <a:rPr lang="tr-TR" sz="2400" b="1" dirty="0" smtClean="0">
                <a:solidFill>
                  <a:srgbClr val="FF0000"/>
                </a:solidFill>
              </a:rPr>
              <a:t>7.	Çökme Tehlikesi;</a:t>
            </a:r>
          </a:p>
          <a:p>
            <a:pPr marL="342900" indent="-342900">
              <a:buFont typeface="Arial" pitchFamily="34" charset="0"/>
              <a:buChar char="•"/>
            </a:pPr>
            <a:r>
              <a:rPr lang="tr-TR" sz="2400" dirty="0" smtClean="0">
                <a:solidFill>
                  <a:schemeClr val="tx1"/>
                </a:solidFill>
              </a:rPr>
              <a:t>Patlamanın etkisi ile, </a:t>
            </a:r>
          </a:p>
          <a:p>
            <a:pPr marL="342900" indent="-342900">
              <a:buFont typeface="Arial" pitchFamily="34" charset="0"/>
              <a:buChar char="•"/>
            </a:pPr>
            <a:r>
              <a:rPr lang="tr-TR" sz="2400" dirty="0" smtClean="0">
                <a:solidFill>
                  <a:schemeClr val="tx1"/>
                </a:solidFill>
              </a:rPr>
              <a:t>Kolon ve kirişlerin </a:t>
            </a:r>
            <a:r>
              <a:rPr lang="tr-TR" sz="2400" dirty="0" err="1" smtClean="0">
                <a:solidFill>
                  <a:schemeClr val="tx1"/>
                </a:solidFill>
              </a:rPr>
              <a:t>yanması,ile</a:t>
            </a:r>
            <a:endParaRPr lang="tr-TR" sz="2400" dirty="0" smtClean="0">
              <a:solidFill>
                <a:schemeClr val="tx1"/>
              </a:solidFill>
            </a:endParaRPr>
          </a:p>
          <a:p>
            <a:pPr marL="342900" indent="-342900">
              <a:buFont typeface="Arial" pitchFamily="34" charset="0"/>
              <a:buChar char="•"/>
            </a:pPr>
            <a:r>
              <a:rPr lang="tr-TR" sz="2400" dirty="0" smtClean="0">
                <a:solidFill>
                  <a:schemeClr val="tx1"/>
                </a:solidFill>
              </a:rPr>
              <a:t>Yüksek sıcaklıkta demirin yumuşaması ile,</a:t>
            </a:r>
          </a:p>
          <a:p>
            <a:pPr marL="342900" indent="-342900">
              <a:buFont typeface="Arial" pitchFamily="34" charset="0"/>
              <a:buChar char="•"/>
            </a:pPr>
            <a:r>
              <a:rPr lang="tr-TR" sz="2400" dirty="0" smtClean="0">
                <a:solidFill>
                  <a:schemeClr val="tx1"/>
                </a:solidFill>
              </a:rPr>
              <a:t>Yüksek sıcaklıkta demirin Betonun ayrışması ve tozlaşması ile,</a:t>
            </a:r>
          </a:p>
          <a:p>
            <a:pPr marL="342900" indent="-342900">
              <a:buFont typeface="Arial" pitchFamily="34" charset="0"/>
              <a:buChar char="•"/>
            </a:pPr>
            <a:r>
              <a:rPr lang="tr-TR" sz="2400" dirty="0" smtClean="0">
                <a:solidFill>
                  <a:schemeClr val="tx1"/>
                </a:solidFill>
              </a:rPr>
              <a:t>Yüksek sıcaklıkta tuğlaların ve taşların çatlaması ile,</a:t>
            </a:r>
          </a:p>
          <a:p>
            <a:pPr marL="342900" indent="-342900">
              <a:buFont typeface="Arial" pitchFamily="34" charset="0"/>
              <a:buChar char="•"/>
            </a:pPr>
            <a:r>
              <a:rPr lang="tr-TR" sz="2400" dirty="0" smtClean="0">
                <a:solidFill>
                  <a:schemeClr val="tx1"/>
                </a:solidFill>
              </a:rPr>
              <a:t>Yüksek sıcaklıkta oda hacminin genleşmesi ve gerilme ile,</a:t>
            </a:r>
          </a:p>
          <a:p>
            <a:pPr marL="342900" indent="-342900">
              <a:buFont typeface="Arial" pitchFamily="34" charset="0"/>
              <a:buChar char="•"/>
            </a:pPr>
            <a:r>
              <a:rPr lang="tr-TR" sz="2400" dirty="0" smtClean="0">
                <a:solidFill>
                  <a:schemeClr val="tx1"/>
                </a:solidFill>
              </a:rPr>
              <a:t>Sıkılan suyu ağırlığı ile</a:t>
            </a:r>
            <a:endParaRPr lang="tr-TR" sz="2400" b="1" dirty="0">
              <a:solidFill>
                <a:schemeClr val="tx1"/>
              </a:solidFill>
            </a:endParaRPr>
          </a:p>
        </p:txBody>
      </p:sp>
      <p:sp>
        <p:nvSpPr>
          <p:cNvPr id="7" name="Metin kutusu 6"/>
          <p:cNvSpPr txBox="1"/>
          <p:nvPr/>
        </p:nvSpPr>
        <p:spPr>
          <a:xfrm>
            <a:off x="1007604" y="447055"/>
            <a:ext cx="7128792" cy="461665"/>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tr-TR" sz="2400" b="1" dirty="0" smtClean="0">
                <a:solidFill>
                  <a:schemeClr val="bg1"/>
                </a:solidFill>
              </a:rPr>
              <a:t>YANGIN YERİNDE ORTAYA ÇIKABİLECEK TEHLİKELER</a:t>
            </a:r>
            <a:endParaRPr lang="tr-TR" sz="2400" b="1" dirty="0">
              <a:solidFill>
                <a:schemeClr val="bg1"/>
              </a:solidFill>
            </a:endParaRPr>
          </a:p>
        </p:txBody>
      </p:sp>
      <p:sp>
        <p:nvSpPr>
          <p:cNvPr id="3" name="Slayt Numarası Yer Tutucusu 2"/>
          <p:cNvSpPr>
            <a:spLocks noGrp="1"/>
          </p:cNvSpPr>
          <p:nvPr>
            <p:ph type="sldNum" sz="quarter" idx="12"/>
          </p:nvPr>
        </p:nvSpPr>
        <p:spPr/>
        <p:txBody>
          <a:bodyPr/>
          <a:lstStyle/>
          <a:p>
            <a:fld id="{9B5D9E56-A432-4385-BBE3-44EE42913F6E}" type="slidenum">
              <a:rPr lang="tr-TR" smtClean="0"/>
              <a:pPr/>
              <a:t>31</a:t>
            </a:fld>
            <a:endParaRPr lang="tr-TR"/>
          </a:p>
        </p:txBody>
      </p:sp>
    </p:spTree>
    <p:extLst>
      <p:ext uri="{BB962C8B-B14F-4D97-AF65-F5344CB8AC3E}">
        <p14:creationId xmlns:p14="http://schemas.microsoft.com/office/powerpoint/2010/main" val="412918328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C59D4689-5906-4DF6-A73C-9FD6FA8DFEE4}" type="datetime10">
              <a:rPr lang="tr-TR" smtClean="0"/>
              <a:t>17:22</a:t>
            </a:fld>
            <a:endParaRPr lang="tr-TR"/>
          </a:p>
        </p:txBody>
      </p:sp>
      <p:sp>
        <p:nvSpPr>
          <p:cNvPr id="5" name="Metin kutusu 4"/>
          <p:cNvSpPr txBox="1"/>
          <p:nvPr/>
        </p:nvSpPr>
        <p:spPr>
          <a:xfrm>
            <a:off x="539552" y="1696007"/>
            <a:ext cx="8064896" cy="4524315"/>
          </a:xfrm>
          <a:prstGeom prst="rect">
            <a:avLst/>
          </a:prstGeom>
          <a:solidFill>
            <a:schemeClr val="accent3">
              <a:lumMod val="60000"/>
              <a:lumOff val="40000"/>
            </a:schemeClr>
          </a:solidFill>
        </p:spPr>
        <p:style>
          <a:lnRef idx="0">
            <a:schemeClr val="accent3"/>
          </a:lnRef>
          <a:fillRef idx="3">
            <a:schemeClr val="accent3"/>
          </a:fillRef>
          <a:effectRef idx="3">
            <a:schemeClr val="accent3"/>
          </a:effectRef>
          <a:fontRef idx="minor">
            <a:schemeClr val="lt1"/>
          </a:fontRef>
        </p:style>
        <p:txBody>
          <a:bodyPr wrap="square" rtlCol="0">
            <a:spAutoFit/>
          </a:bodyPr>
          <a:lstStyle/>
          <a:p>
            <a:pPr algn="just"/>
            <a:r>
              <a:rPr lang="tr-TR" sz="2400" b="1" dirty="0">
                <a:solidFill>
                  <a:srgbClr val="FF0000"/>
                </a:solidFill>
              </a:rPr>
              <a:t>8</a:t>
            </a:r>
            <a:r>
              <a:rPr lang="tr-TR" sz="2400" b="1" dirty="0" smtClean="0">
                <a:solidFill>
                  <a:srgbClr val="FF0000"/>
                </a:solidFill>
              </a:rPr>
              <a:t>.	Elektrik Tehlikesi</a:t>
            </a:r>
          </a:p>
          <a:p>
            <a:pPr algn="just"/>
            <a:r>
              <a:rPr lang="tr-TR" sz="2400" dirty="0" smtClean="0">
                <a:solidFill>
                  <a:schemeClr val="tx1"/>
                </a:solidFill>
              </a:rPr>
              <a:t>Müdahale mesafesi, önlemler (kuru elbise, yalıtkan eldiven), Elektriğin kesilmesi</a:t>
            </a:r>
          </a:p>
          <a:p>
            <a:pPr algn="just"/>
            <a:r>
              <a:rPr lang="tr-TR" sz="2400" dirty="0" smtClean="0">
                <a:solidFill>
                  <a:schemeClr val="tx1"/>
                </a:solidFill>
              </a:rPr>
              <a:t>Yangın yerindeki elektrik kaçağı itfaiyeciyi tehdit eden en büyük tehlikelerdendir. Çünkü su sıkarken veya temas sonucu çarpılma tehlikesi vardır. Yangın yerinde öncelikle elektrik şalteri indirilerek veya sigorta sökülerek mümkün olmazsa elektrik şirketinden yardım isteyerek elektrik kesilmeli. Elektrik kaynağının kesildiğinden emin olunmadıkça tüm teller ve metal kısımlar elektrikli olarak kabul edilmelidir. Elektrik kesilmesi nedeniyle gündüz camsız odalar, gece ise tamamen gizli karanlık tehlikesi oluşur. Bu nedenle el feneri bulundurulmalıdır. </a:t>
            </a:r>
          </a:p>
        </p:txBody>
      </p:sp>
      <p:sp>
        <p:nvSpPr>
          <p:cNvPr id="7" name="Metin kutusu 6"/>
          <p:cNvSpPr txBox="1"/>
          <p:nvPr/>
        </p:nvSpPr>
        <p:spPr>
          <a:xfrm>
            <a:off x="1007604" y="447055"/>
            <a:ext cx="7128792" cy="461665"/>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tr-TR" sz="2400" b="1" dirty="0" smtClean="0">
                <a:solidFill>
                  <a:schemeClr val="bg1"/>
                </a:solidFill>
              </a:rPr>
              <a:t>YANGIN YERİNDE ORTAYA ÇIKABİLECEK TEHLİKELER</a:t>
            </a:r>
            <a:endParaRPr lang="tr-TR" sz="2400" b="1" dirty="0">
              <a:solidFill>
                <a:schemeClr val="bg1"/>
              </a:solidFill>
            </a:endParaRPr>
          </a:p>
        </p:txBody>
      </p:sp>
      <p:sp>
        <p:nvSpPr>
          <p:cNvPr id="3" name="Slayt Numarası Yer Tutucusu 2"/>
          <p:cNvSpPr>
            <a:spLocks noGrp="1"/>
          </p:cNvSpPr>
          <p:nvPr>
            <p:ph type="sldNum" sz="quarter" idx="12"/>
          </p:nvPr>
        </p:nvSpPr>
        <p:spPr/>
        <p:txBody>
          <a:bodyPr/>
          <a:lstStyle/>
          <a:p>
            <a:fld id="{9B5D9E56-A432-4385-BBE3-44EE42913F6E}" type="slidenum">
              <a:rPr lang="tr-TR" smtClean="0"/>
              <a:pPr/>
              <a:t>32</a:t>
            </a:fld>
            <a:endParaRPr lang="tr-TR"/>
          </a:p>
        </p:txBody>
      </p:sp>
    </p:spTree>
    <p:extLst>
      <p:ext uri="{BB962C8B-B14F-4D97-AF65-F5344CB8AC3E}">
        <p14:creationId xmlns:p14="http://schemas.microsoft.com/office/powerpoint/2010/main" val="289706695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8432A7FC-B5D8-4EAF-A51E-B28863ACEAAF}" type="datetime10">
              <a:rPr lang="tr-TR" smtClean="0"/>
              <a:t>17:22</a:t>
            </a:fld>
            <a:endParaRPr lang="tr-TR"/>
          </a:p>
        </p:txBody>
      </p:sp>
      <p:sp>
        <p:nvSpPr>
          <p:cNvPr id="5" name="Metin kutusu 4"/>
          <p:cNvSpPr txBox="1"/>
          <p:nvPr/>
        </p:nvSpPr>
        <p:spPr>
          <a:xfrm>
            <a:off x="539552" y="1720840"/>
            <a:ext cx="8064896" cy="2308324"/>
          </a:xfrm>
          <a:prstGeom prst="rect">
            <a:avLst/>
          </a:prstGeom>
          <a:solidFill>
            <a:schemeClr val="accent3">
              <a:lumMod val="60000"/>
              <a:lumOff val="40000"/>
            </a:schemeClr>
          </a:solidFill>
        </p:spPr>
        <p:style>
          <a:lnRef idx="0">
            <a:schemeClr val="accent3"/>
          </a:lnRef>
          <a:fillRef idx="3">
            <a:schemeClr val="accent3"/>
          </a:fillRef>
          <a:effectRef idx="3">
            <a:schemeClr val="accent3"/>
          </a:effectRef>
          <a:fontRef idx="minor">
            <a:schemeClr val="lt1"/>
          </a:fontRef>
        </p:style>
        <p:txBody>
          <a:bodyPr wrap="square" rtlCol="0">
            <a:spAutoFit/>
          </a:bodyPr>
          <a:lstStyle/>
          <a:p>
            <a:r>
              <a:rPr lang="tr-TR" sz="2400" b="1" dirty="0" smtClean="0">
                <a:solidFill>
                  <a:srgbClr val="FF0000"/>
                </a:solidFill>
              </a:rPr>
              <a:t>9.	Kimyasal Tehlike</a:t>
            </a:r>
          </a:p>
          <a:p>
            <a:pPr marL="342900" indent="-342900">
              <a:buFont typeface="Arial" pitchFamily="34" charset="0"/>
              <a:buChar char="•"/>
            </a:pPr>
            <a:r>
              <a:rPr lang="tr-TR" sz="2400" dirty="0" smtClean="0">
                <a:solidFill>
                  <a:schemeClr val="tx1"/>
                </a:solidFill>
              </a:rPr>
              <a:t>Tahriş edici sıvı kimyasal maddeler</a:t>
            </a:r>
          </a:p>
          <a:p>
            <a:pPr marL="342900" indent="-342900">
              <a:buFont typeface="Arial" pitchFamily="34" charset="0"/>
              <a:buChar char="•"/>
            </a:pPr>
            <a:r>
              <a:rPr lang="tr-TR" sz="2400" dirty="0" smtClean="0">
                <a:solidFill>
                  <a:schemeClr val="tx1"/>
                </a:solidFill>
              </a:rPr>
              <a:t>Tahriş edici katı kimyasal maddeler</a:t>
            </a:r>
          </a:p>
          <a:p>
            <a:pPr marL="342900" indent="-342900">
              <a:buFont typeface="Arial" pitchFamily="34" charset="0"/>
              <a:buChar char="•"/>
            </a:pPr>
            <a:r>
              <a:rPr lang="tr-TR" sz="2400" dirty="0" smtClean="0">
                <a:solidFill>
                  <a:schemeClr val="tx1"/>
                </a:solidFill>
              </a:rPr>
              <a:t>Zehirleyici kimyasal maddeler</a:t>
            </a:r>
          </a:p>
          <a:p>
            <a:pPr marL="342900" indent="-342900">
              <a:buFont typeface="Arial" pitchFamily="34" charset="0"/>
              <a:buChar char="•"/>
            </a:pPr>
            <a:r>
              <a:rPr lang="tr-TR" sz="2400" dirty="0" smtClean="0">
                <a:solidFill>
                  <a:schemeClr val="tx1"/>
                </a:solidFill>
              </a:rPr>
              <a:t>Su ile reaksiyona girerek yanıcı gaz üreten maddeler</a:t>
            </a:r>
          </a:p>
          <a:p>
            <a:pPr marL="342900" indent="-342900">
              <a:buFont typeface="Arial" pitchFamily="34" charset="0"/>
              <a:buChar char="•"/>
            </a:pPr>
            <a:r>
              <a:rPr lang="tr-TR" sz="2400" dirty="0" smtClean="0">
                <a:solidFill>
                  <a:schemeClr val="tx1"/>
                </a:solidFill>
              </a:rPr>
              <a:t>Radyoaktif maddeler</a:t>
            </a:r>
            <a:endParaRPr lang="tr-TR" sz="2400" b="1" dirty="0">
              <a:solidFill>
                <a:schemeClr val="tx1"/>
              </a:solidFill>
            </a:endParaRPr>
          </a:p>
        </p:txBody>
      </p:sp>
      <p:sp>
        <p:nvSpPr>
          <p:cNvPr id="3" name="Slayt Numarası Yer Tutucusu 2"/>
          <p:cNvSpPr>
            <a:spLocks noGrp="1"/>
          </p:cNvSpPr>
          <p:nvPr>
            <p:ph type="sldNum" sz="quarter" idx="12"/>
          </p:nvPr>
        </p:nvSpPr>
        <p:spPr/>
        <p:txBody>
          <a:bodyPr/>
          <a:lstStyle/>
          <a:p>
            <a:fld id="{9B5D9E56-A432-4385-BBE3-44EE42913F6E}" type="slidenum">
              <a:rPr lang="tr-TR" smtClean="0"/>
              <a:pPr/>
              <a:t>33</a:t>
            </a:fld>
            <a:endParaRPr lang="tr-TR"/>
          </a:p>
        </p:txBody>
      </p:sp>
    </p:spTree>
    <p:extLst>
      <p:ext uri="{BB962C8B-B14F-4D97-AF65-F5344CB8AC3E}">
        <p14:creationId xmlns:p14="http://schemas.microsoft.com/office/powerpoint/2010/main" val="17226212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Image 42"/>
          <p:cNvPicPr>
            <a:picLocks noChangeAspect="1"/>
          </p:cNvPicPr>
          <p:nvPr/>
        </p:nvPicPr>
        <p:blipFill>
          <a:blip r:embed="rId2" cstate="print"/>
          <a:stretch>
            <a:fillRect/>
          </a:stretch>
        </p:blipFill>
        <p:spPr>
          <a:xfrm>
            <a:off x="6300216" y="1929383"/>
            <a:ext cx="2267712" cy="2148840"/>
          </a:xfrm>
          <a:prstGeom prst="rect">
            <a:avLst/>
          </a:prstGeom>
        </p:spPr>
      </p:pic>
      <p:pic>
        <p:nvPicPr>
          <p:cNvPr id="43" name="Image 43"/>
          <p:cNvPicPr>
            <a:picLocks noChangeAspect="1"/>
          </p:cNvPicPr>
          <p:nvPr/>
        </p:nvPicPr>
        <p:blipFill>
          <a:blip r:embed="rId3" cstate="print"/>
          <a:stretch>
            <a:fillRect/>
          </a:stretch>
        </p:blipFill>
        <p:spPr>
          <a:xfrm>
            <a:off x="2788920" y="4361688"/>
            <a:ext cx="3127248" cy="1892808"/>
          </a:xfrm>
          <a:prstGeom prst="rect">
            <a:avLst/>
          </a:prstGeom>
        </p:spPr>
      </p:pic>
      <p:pic>
        <p:nvPicPr>
          <p:cNvPr id="44" name="Image 44"/>
          <p:cNvPicPr>
            <a:picLocks noChangeAspect="1"/>
          </p:cNvPicPr>
          <p:nvPr/>
        </p:nvPicPr>
        <p:blipFill>
          <a:blip r:embed="rId4" cstate="print"/>
          <a:stretch>
            <a:fillRect/>
          </a:stretch>
        </p:blipFill>
        <p:spPr>
          <a:xfrm>
            <a:off x="6428232" y="4361688"/>
            <a:ext cx="2066544" cy="1892808"/>
          </a:xfrm>
          <a:prstGeom prst="rect">
            <a:avLst/>
          </a:prstGeom>
        </p:spPr>
      </p:pic>
      <p:sp>
        <p:nvSpPr>
          <p:cNvPr id="7" name="TextBox 1"/>
          <p:cNvSpPr txBox="1"/>
          <p:nvPr/>
        </p:nvSpPr>
        <p:spPr>
          <a:xfrm>
            <a:off x="2468585" y="507276"/>
            <a:ext cx="4206831" cy="406573"/>
          </a:xfrm>
          <a:prstGeom prst="rect">
            <a:avLst/>
          </a:prstGeom>
          <a:noFill/>
        </p:spPr>
        <p:txBody>
          <a:bodyPr wrap="none" lIns="0" tIns="0" rIns="0" rtlCol="0">
            <a:spAutoFit/>
          </a:bodyPr>
          <a:lstStyle/>
          <a:p>
            <a:r>
              <a:rPr lang="en-US" altLang="zh-CN" sz="2700" b="1" dirty="0" smtClean="0">
                <a:solidFill>
                  <a:srgbClr val="FF0000"/>
                </a:solidFill>
                <a:latin typeface="Times New Roman"/>
              </a:rPr>
              <a:t>YANGININ SÖNDÜRÜLMESİ</a:t>
            </a:r>
          </a:p>
        </p:txBody>
      </p:sp>
      <p:sp>
        <p:nvSpPr>
          <p:cNvPr id="2" name="TextBox 2"/>
          <p:cNvSpPr txBox="1"/>
          <p:nvPr/>
        </p:nvSpPr>
        <p:spPr>
          <a:xfrm>
            <a:off x="793394" y="1698675"/>
            <a:ext cx="5054141" cy="415498"/>
          </a:xfrm>
          <a:prstGeom prst="rect">
            <a:avLst/>
          </a:prstGeom>
          <a:noFill/>
        </p:spPr>
        <p:txBody>
          <a:bodyPr wrap="none" lIns="0" tIns="0" rIns="0" rtlCol="0">
            <a:spAutoFit/>
          </a:bodyPr>
          <a:lstStyle/>
          <a:p>
            <a:r>
              <a:rPr lang="en-US" altLang="zh-CN" sz="2400" b="1" dirty="0" smtClean="0">
                <a:solidFill>
                  <a:srgbClr val="0032CB"/>
                </a:solidFill>
                <a:latin typeface="Times New Roman"/>
                <a:hlinkClick r:id="rId5" action="ppaction://hlinksldjump"/>
              </a:rPr>
              <a:t>A sınıfı </a:t>
            </a:r>
            <a:r>
              <a:rPr lang="en-US" altLang="zh-CN" sz="2400" b="1" dirty="0" smtClean="0">
                <a:solidFill>
                  <a:srgbClr val="0032CB"/>
                </a:solidFill>
                <a:latin typeface="Times New Roman"/>
              </a:rPr>
              <a:t>yangınları söndürebilmek için;</a:t>
            </a:r>
          </a:p>
        </p:txBody>
      </p:sp>
      <p:sp>
        <p:nvSpPr>
          <p:cNvPr id="3" name="TextBox 3"/>
          <p:cNvSpPr txBox="1"/>
          <p:nvPr/>
        </p:nvSpPr>
        <p:spPr>
          <a:xfrm>
            <a:off x="793394" y="2430195"/>
            <a:ext cx="4829251" cy="348691"/>
          </a:xfrm>
          <a:prstGeom prst="rect">
            <a:avLst/>
          </a:prstGeom>
          <a:noFill/>
        </p:spPr>
        <p:txBody>
          <a:bodyPr wrap="none" lIns="0" tIns="0" rIns="0" rtlCol="0">
            <a:spAutoFit/>
          </a:bodyPr>
          <a:lstStyle/>
          <a:p>
            <a:r>
              <a:rPr lang="en-US" altLang="zh-CN" sz="2400" dirty="0" smtClean="0">
                <a:solidFill>
                  <a:srgbClr val="000000"/>
                </a:solidFill>
                <a:latin typeface="Times New Roman"/>
              </a:rPr>
              <a:t>Sprey ya da jet halinde su veya çok</a:t>
            </a:r>
          </a:p>
        </p:txBody>
      </p:sp>
      <p:sp>
        <p:nvSpPr>
          <p:cNvPr id="4" name="TextBox 4"/>
          <p:cNvSpPr txBox="1"/>
          <p:nvPr/>
        </p:nvSpPr>
        <p:spPr>
          <a:xfrm>
            <a:off x="793394" y="2795923"/>
            <a:ext cx="3846456" cy="349039"/>
          </a:xfrm>
          <a:prstGeom prst="rect">
            <a:avLst/>
          </a:prstGeom>
          <a:noFill/>
        </p:spPr>
        <p:txBody>
          <a:bodyPr wrap="none" lIns="0" tIns="0" rIns="0" rtlCol="0">
            <a:spAutoFit/>
          </a:bodyPr>
          <a:lstStyle/>
          <a:p>
            <a:r>
              <a:rPr lang="en-US" altLang="zh-CN" sz="2400" dirty="0" smtClean="0">
                <a:solidFill>
                  <a:srgbClr val="000000"/>
                </a:solidFill>
                <a:latin typeface="Times New Roman"/>
              </a:rPr>
              <a:t>amaçlı kuru kimyasal yangın</a:t>
            </a:r>
          </a:p>
        </p:txBody>
      </p:sp>
      <p:sp>
        <p:nvSpPr>
          <p:cNvPr id="5" name="TextBox 5"/>
          <p:cNvSpPr txBox="1"/>
          <p:nvPr/>
        </p:nvSpPr>
        <p:spPr>
          <a:xfrm>
            <a:off x="793394" y="3161969"/>
            <a:ext cx="6654899" cy="415498"/>
          </a:xfrm>
          <a:prstGeom prst="rect">
            <a:avLst/>
          </a:prstGeom>
          <a:noFill/>
        </p:spPr>
        <p:txBody>
          <a:bodyPr wrap="none" lIns="0" tIns="0" rIns="0" rtlCol="0">
            <a:spAutoFit/>
          </a:bodyPr>
          <a:lstStyle/>
          <a:p>
            <a:r>
              <a:rPr lang="en-US" altLang="zh-CN" sz="2400" dirty="0" err="1" smtClean="0">
                <a:solidFill>
                  <a:srgbClr val="000000"/>
                </a:solidFill>
                <a:latin typeface="Times New Roman"/>
              </a:rPr>
              <a:t>söndürme</a:t>
            </a:r>
            <a:r>
              <a:rPr lang="en-US" altLang="zh-CN" sz="2400" dirty="0" smtClean="0">
                <a:solidFill>
                  <a:srgbClr val="000000"/>
                </a:solidFill>
                <a:latin typeface="Times New Roman"/>
              </a:rPr>
              <a:t> </a:t>
            </a:r>
            <a:r>
              <a:rPr lang="en-US" altLang="zh-CN" sz="2400" dirty="0" err="1" smtClean="0">
                <a:solidFill>
                  <a:srgbClr val="000000"/>
                </a:solidFill>
                <a:latin typeface="Times New Roman"/>
              </a:rPr>
              <a:t>tozu</a:t>
            </a:r>
            <a:r>
              <a:rPr lang="tr-TR" altLang="zh-CN" sz="2400" dirty="0" smtClean="0">
                <a:solidFill>
                  <a:srgbClr val="000000"/>
                </a:solidFill>
                <a:latin typeface="Times New Roman"/>
              </a:rPr>
              <a:t>.K.K.T (kuru </a:t>
            </a:r>
            <a:r>
              <a:rPr lang="tr-TR" altLang="zh-CN" sz="2400" dirty="0" err="1" smtClean="0">
                <a:solidFill>
                  <a:srgbClr val="000000"/>
                </a:solidFill>
                <a:latin typeface="Times New Roman"/>
              </a:rPr>
              <a:t>kimyavi</a:t>
            </a:r>
            <a:r>
              <a:rPr lang="tr-TR" altLang="zh-CN" sz="2400" dirty="0" smtClean="0">
                <a:solidFill>
                  <a:srgbClr val="000000"/>
                </a:solidFill>
                <a:latin typeface="Times New Roman"/>
              </a:rPr>
              <a:t> toz) </a:t>
            </a:r>
            <a:r>
              <a:rPr lang="en-US" altLang="zh-CN" sz="2400" dirty="0" smtClean="0">
                <a:solidFill>
                  <a:srgbClr val="000000"/>
                </a:solidFill>
                <a:latin typeface="Times New Roman"/>
              </a:rPr>
              <a:t> </a:t>
            </a:r>
            <a:r>
              <a:rPr lang="en-US" altLang="zh-CN" sz="2400" dirty="0" smtClean="0">
                <a:solidFill>
                  <a:srgbClr val="000000"/>
                </a:solidFill>
                <a:latin typeface="Times New Roman"/>
              </a:rPr>
              <a:t>(çok amaçlı</a:t>
            </a:r>
          </a:p>
        </p:txBody>
      </p:sp>
      <p:sp>
        <p:nvSpPr>
          <p:cNvPr id="6" name="TextBox 6"/>
          <p:cNvSpPr txBox="1"/>
          <p:nvPr/>
        </p:nvSpPr>
        <p:spPr>
          <a:xfrm>
            <a:off x="793394" y="3527729"/>
            <a:ext cx="3380231" cy="348691"/>
          </a:xfrm>
          <a:prstGeom prst="rect">
            <a:avLst/>
          </a:prstGeom>
          <a:noFill/>
        </p:spPr>
        <p:txBody>
          <a:bodyPr wrap="none" lIns="0" tIns="0" rIns="0" rtlCol="0">
            <a:spAutoFit/>
          </a:bodyPr>
          <a:lstStyle/>
          <a:p>
            <a:r>
              <a:rPr lang="en-US" altLang="zh-CN" sz="2400" dirty="0" smtClean="0">
                <a:solidFill>
                  <a:srgbClr val="000000"/>
                </a:solidFill>
                <a:latin typeface="Times New Roman"/>
              </a:rPr>
              <a:t>yangın tüpleri) kullanılır.</a:t>
            </a:r>
          </a:p>
        </p:txBody>
      </p:sp>
      <p:sp>
        <p:nvSpPr>
          <p:cNvPr id="11" name="Veri Yer Tutucusu 10"/>
          <p:cNvSpPr>
            <a:spLocks noGrp="1"/>
          </p:cNvSpPr>
          <p:nvPr>
            <p:ph type="dt" sz="half" idx="10"/>
          </p:nvPr>
        </p:nvSpPr>
        <p:spPr/>
        <p:txBody>
          <a:bodyPr/>
          <a:lstStyle/>
          <a:p>
            <a:fld id="{EC4B618B-C4DB-41F6-A676-6192AF898633}" type="datetime10">
              <a:rPr lang="tr-TR" smtClean="0"/>
              <a:t>17:22</a:t>
            </a:fld>
            <a:endParaRPr lang="tr-TR"/>
          </a:p>
        </p:txBody>
      </p:sp>
      <p:sp>
        <p:nvSpPr>
          <p:cNvPr id="9" name="Slayt Numarası Yer Tutucusu 8"/>
          <p:cNvSpPr>
            <a:spLocks noGrp="1"/>
          </p:cNvSpPr>
          <p:nvPr>
            <p:ph type="sldNum" sz="quarter" idx="12"/>
          </p:nvPr>
        </p:nvSpPr>
        <p:spPr/>
        <p:txBody>
          <a:bodyPr/>
          <a:lstStyle/>
          <a:p>
            <a:fld id="{9B5D9E56-A432-4385-BBE3-44EE42913F6E}" type="slidenum">
              <a:rPr lang="tr-TR" smtClean="0"/>
              <a:pPr/>
              <a:t>34</a:t>
            </a:fld>
            <a:endParaRPr lang="tr-TR"/>
          </a:p>
        </p:txBody>
      </p:sp>
    </p:spTree>
    <p:extLst>
      <p:ext uri="{BB962C8B-B14F-4D97-AF65-F5344CB8AC3E}">
        <p14:creationId xmlns:p14="http://schemas.microsoft.com/office/powerpoint/2010/main" val="110040850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 name="Image 46"/>
          <p:cNvPicPr>
            <a:picLocks noChangeAspect="1"/>
          </p:cNvPicPr>
          <p:nvPr/>
        </p:nvPicPr>
        <p:blipFill>
          <a:blip r:embed="rId2" cstate="print"/>
          <a:stretch>
            <a:fillRect/>
          </a:stretch>
        </p:blipFill>
        <p:spPr>
          <a:xfrm>
            <a:off x="5235403" y="4003847"/>
            <a:ext cx="3282893" cy="2665513"/>
          </a:xfrm>
          <a:prstGeom prst="rect">
            <a:avLst/>
          </a:prstGeom>
        </p:spPr>
      </p:pic>
      <p:sp>
        <p:nvSpPr>
          <p:cNvPr id="7" name="TextBox 1"/>
          <p:cNvSpPr txBox="1"/>
          <p:nvPr/>
        </p:nvSpPr>
        <p:spPr>
          <a:xfrm>
            <a:off x="2468585" y="507276"/>
            <a:ext cx="4206831" cy="406573"/>
          </a:xfrm>
          <a:prstGeom prst="rect">
            <a:avLst/>
          </a:prstGeom>
          <a:noFill/>
        </p:spPr>
        <p:txBody>
          <a:bodyPr wrap="none" lIns="0" tIns="0" rIns="0" rtlCol="0">
            <a:spAutoFit/>
          </a:bodyPr>
          <a:lstStyle/>
          <a:p>
            <a:r>
              <a:rPr lang="en-US" altLang="zh-CN" sz="2700" b="1" dirty="0" smtClean="0">
                <a:solidFill>
                  <a:srgbClr val="FF0000"/>
                </a:solidFill>
                <a:latin typeface="Times New Roman"/>
              </a:rPr>
              <a:t>YANGININ SÖNDÜRÜLMESİ</a:t>
            </a:r>
          </a:p>
        </p:txBody>
      </p:sp>
      <p:sp>
        <p:nvSpPr>
          <p:cNvPr id="2" name="TextBox 2"/>
          <p:cNvSpPr txBox="1"/>
          <p:nvPr/>
        </p:nvSpPr>
        <p:spPr>
          <a:xfrm>
            <a:off x="793394" y="1052736"/>
            <a:ext cx="5053499" cy="415498"/>
          </a:xfrm>
          <a:prstGeom prst="rect">
            <a:avLst/>
          </a:prstGeom>
          <a:noFill/>
        </p:spPr>
        <p:txBody>
          <a:bodyPr wrap="none" lIns="0" tIns="0" rIns="0" rtlCol="0">
            <a:spAutoFit/>
          </a:bodyPr>
          <a:lstStyle/>
          <a:p>
            <a:r>
              <a:rPr lang="en-US" altLang="zh-CN" sz="2400" b="1" dirty="0" smtClean="0">
                <a:solidFill>
                  <a:srgbClr val="0032CB"/>
                </a:solidFill>
                <a:latin typeface="Times New Roman"/>
                <a:hlinkClick r:id="rId3" action="ppaction://hlinksldjump"/>
              </a:rPr>
              <a:t>B sınıfı </a:t>
            </a:r>
            <a:r>
              <a:rPr lang="en-US" altLang="zh-CN" sz="2400" b="1" dirty="0" smtClean="0">
                <a:solidFill>
                  <a:srgbClr val="0032CB"/>
                </a:solidFill>
                <a:latin typeface="Times New Roman"/>
              </a:rPr>
              <a:t>yangınları söndürebilmek için;</a:t>
            </a:r>
          </a:p>
        </p:txBody>
      </p:sp>
      <p:sp>
        <p:nvSpPr>
          <p:cNvPr id="3" name="TextBox 3"/>
          <p:cNvSpPr txBox="1"/>
          <p:nvPr/>
        </p:nvSpPr>
        <p:spPr>
          <a:xfrm>
            <a:off x="611560" y="1844824"/>
            <a:ext cx="4119718" cy="415498"/>
          </a:xfrm>
          <a:prstGeom prst="rect">
            <a:avLst/>
          </a:prstGeom>
          <a:noFill/>
        </p:spPr>
        <p:txBody>
          <a:bodyPr wrap="none" lIns="0" tIns="0" rIns="0" rtlCol="0">
            <a:spAutoFit/>
          </a:bodyPr>
          <a:lstStyle/>
          <a:p>
            <a:r>
              <a:rPr lang="en-US" altLang="zh-CN" sz="2400" dirty="0" smtClean="0">
                <a:solidFill>
                  <a:srgbClr val="000000"/>
                </a:solidFill>
                <a:latin typeface="Times New Roman"/>
              </a:rPr>
              <a:t>Su sisi, köpük, CO</a:t>
            </a:r>
            <a:r>
              <a:rPr lang="tr-TR" altLang="zh-CN" sz="2400" baseline="-25000" dirty="0" smtClean="0">
                <a:solidFill>
                  <a:srgbClr val="000000"/>
                </a:solidFill>
                <a:latin typeface="Times New Roman"/>
              </a:rPr>
              <a:t>2</a:t>
            </a:r>
            <a:r>
              <a:rPr lang="tr-TR" altLang="zh-CN" sz="2400" dirty="0" smtClean="0">
                <a:solidFill>
                  <a:srgbClr val="000000"/>
                </a:solidFill>
                <a:latin typeface="Times New Roman"/>
              </a:rPr>
              <a:t>  </a:t>
            </a:r>
            <a:r>
              <a:rPr lang="en-US" altLang="zh-CN" sz="2400" dirty="0" smtClean="0">
                <a:solidFill>
                  <a:srgbClr val="000000"/>
                </a:solidFill>
                <a:latin typeface="Times New Roman"/>
              </a:rPr>
              <a:t>, </a:t>
            </a:r>
            <a:r>
              <a:rPr lang="en-US" altLang="zh-CN" sz="2400" dirty="0" err="1" smtClean="0">
                <a:solidFill>
                  <a:srgbClr val="000000"/>
                </a:solidFill>
                <a:latin typeface="Times New Roman"/>
              </a:rPr>
              <a:t>halon</a:t>
            </a:r>
            <a:r>
              <a:rPr lang="en-US" altLang="zh-CN" sz="2400" dirty="0" smtClean="0">
                <a:solidFill>
                  <a:srgbClr val="000000"/>
                </a:solidFill>
                <a:latin typeface="Times New Roman"/>
              </a:rPr>
              <a:t> </a:t>
            </a:r>
            <a:r>
              <a:rPr lang="en-US" altLang="zh-CN" sz="2400" dirty="0" err="1" smtClean="0">
                <a:solidFill>
                  <a:srgbClr val="000000"/>
                </a:solidFill>
                <a:latin typeface="Times New Roman"/>
              </a:rPr>
              <a:t>veya</a:t>
            </a:r>
            <a:endParaRPr lang="en-US" altLang="zh-CN" sz="2400" dirty="0" smtClean="0">
              <a:solidFill>
                <a:srgbClr val="000000"/>
              </a:solidFill>
              <a:latin typeface="Times New Roman"/>
            </a:endParaRPr>
          </a:p>
        </p:txBody>
      </p:sp>
      <p:sp>
        <p:nvSpPr>
          <p:cNvPr id="4" name="TextBox 4"/>
          <p:cNvSpPr txBox="1"/>
          <p:nvPr/>
        </p:nvSpPr>
        <p:spPr>
          <a:xfrm>
            <a:off x="611560" y="2210552"/>
            <a:ext cx="3694922" cy="415498"/>
          </a:xfrm>
          <a:prstGeom prst="rect">
            <a:avLst/>
          </a:prstGeom>
          <a:noFill/>
        </p:spPr>
        <p:txBody>
          <a:bodyPr wrap="none" lIns="0" tIns="0" rIns="0" rtlCol="0">
            <a:spAutoFit/>
          </a:bodyPr>
          <a:lstStyle/>
          <a:p>
            <a:r>
              <a:rPr lang="en-US" altLang="zh-CN" sz="2400" dirty="0" smtClean="0">
                <a:solidFill>
                  <a:srgbClr val="000000"/>
                </a:solidFill>
                <a:latin typeface="Times New Roman"/>
              </a:rPr>
              <a:t>çok amaçlı kuru </a:t>
            </a:r>
            <a:r>
              <a:rPr lang="en-US" altLang="zh-CN" sz="2400" dirty="0" err="1" smtClean="0">
                <a:solidFill>
                  <a:srgbClr val="000000"/>
                </a:solidFill>
                <a:latin typeface="Times New Roman"/>
              </a:rPr>
              <a:t>kimyasal</a:t>
            </a:r>
            <a:r>
              <a:rPr lang="en-US" altLang="zh-CN" sz="2400" dirty="0" smtClean="0">
                <a:solidFill>
                  <a:srgbClr val="000000"/>
                </a:solidFill>
                <a:latin typeface="Times New Roman"/>
              </a:rPr>
              <a:t> </a:t>
            </a:r>
            <a:r>
              <a:rPr lang="en-US" altLang="zh-CN" sz="2400" dirty="0" err="1" smtClean="0">
                <a:solidFill>
                  <a:srgbClr val="000000"/>
                </a:solidFill>
                <a:latin typeface="Times New Roman"/>
              </a:rPr>
              <a:t>toz</a:t>
            </a:r>
            <a:r>
              <a:rPr lang="tr-TR" altLang="zh-CN" sz="2400" dirty="0" smtClean="0">
                <a:solidFill>
                  <a:srgbClr val="000000"/>
                </a:solidFill>
                <a:latin typeface="Times New Roman"/>
              </a:rPr>
              <a:t> </a:t>
            </a:r>
            <a:endParaRPr lang="en-US" altLang="zh-CN" sz="2400" dirty="0" smtClean="0">
              <a:solidFill>
                <a:srgbClr val="000000"/>
              </a:solidFill>
              <a:latin typeface="Times New Roman"/>
            </a:endParaRPr>
          </a:p>
        </p:txBody>
      </p:sp>
      <p:sp>
        <p:nvSpPr>
          <p:cNvPr id="5" name="TextBox 5"/>
          <p:cNvSpPr txBox="1"/>
          <p:nvPr/>
        </p:nvSpPr>
        <p:spPr>
          <a:xfrm>
            <a:off x="611560" y="2576598"/>
            <a:ext cx="4714432" cy="415498"/>
          </a:xfrm>
          <a:prstGeom prst="rect">
            <a:avLst/>
          </a:prstGeom>
          <a:noFill/>
        </p:spPr>
        <p:txBody>
          <a:bodyPr wrap="none" lIns="0" tIns="0" rIns="0" rtlCol="0">
            <a:spAutoFit/>
          </a:bodyPr>
          <a:lstStyle/>
          <a:p>
            <a:r>
              <a:rPr lang="en-US" altLang="zh-CN" sz="2400" dirty="0" smtClean="0">
                <a:solidFill>
                  <a:srgbClr val="000000"/>
                </a:solidFill>
                <a:latin typeface="Times New Roman"/>
              </a:rPr>
              <a:t>(çok amaçlı </a:t>
            </a:r>
            <a:r>
              <a:rPr lang="en-US" altLang="zh-CN" sz="2400" dirty="0" err="1" smtClean="0">
                <a:solidFill>
                  <a:srgbClr val="000000"/>
                </a:solidFill>
                <a:latin typeface="Times New Roman"/>
              </a:rPr>
              <a:t>yangın</a:t>
            </a:r>
            <a:r>
              <a:rPr lang="en-US" altLang="zh-CN" sz="2400" dirty="0" smtClean="0">
                <a:solidFill>
                  <a:srgbClr val="000000"/>
                </a:solidFill>
                <a:latin typeface="Times New Roman"/>
              </a:rPr>
              <a:t> </a:t>
            </a:r>
            <a:r>
              <a:rPr lang="en-US" altLang="zh-CN" sz="2400" dirty="0" err="1" smtClean="0">
                <a:solidFill>
                  <a:srgbClr val="000000"/>
                </a:solidFill>
                <a:latin typeface="Times New Roman"/>
              </a:rPr>
              <a:t>söndürme</a:t>
            </a:r>
            <a:r>
              <a:rPr lang="tr-TR" altLang="zh-CN" sz="2400" dirty="0" smtClean="0">
                <a:solidFill>
                  <a:srgbClr val="000000"/>
                </a:solidFill>
                <a:latin typeface="Times New Roman"/>
              </a:rPr>
              <a:t>.(K.K.T)</a:t>
            </a:r>
            <a:endParaRPr lang="en-US" altLang="zh-CN" sz="2400" dirty="0" smtClean="0">
              <a:solidFill>
                <a:srgbClr val="000000"/>
              </a:solidFill>
              <a:latin typeface="Times New Roman"/>
            </a:endParaRPr>
          </a:p>
        </p:txBody>
      </p:sp>
      <p:sp>
        <p:nvSpPr>
          <p:cNvPr id="6" name="TextBox 6"/>
          <p:cNvSpPr txBox="1"/>
          <p:nvPr/>
        </p:nvSpPr>
        <p:spPr>
          <a:xfrm>
            <a:off x="611560" y="2942358"/>
            <a:ext cx="2405176" cy="348691"/>
          </a:xfrm>
          <a:prstGeom prst="rect">
            <a:avLst/>
          </a:prstGeom>
          <a:noFill/>
        </p:spPr>
        <p:txBody>
          <a:bodyPr wrap="none" lIns="0" tIns="0" rIns="0" rtlCol="0">
            <a:spAutoFit/>
          </a:bodyPr>
          <a:lstStyle/>
          <a:p>
            <a:r>
              <a:rPr lang="en-US" altLang="zh-CN" sz="2400" dirty="0" smtClean="0">
                <a:solidFill>
                  <a:srgbClr val="000000"/>
                </a:solidFill>
                <a:latin typeface="Times New Roman"/>
              </a:rPr>
              <a:t>tüpleri) kullanılır.</a:t>
            </a:r>
          </a:p>
        </p:txBody>
      </p:sp>
      <p:sp>
        <p:nvSpPr>
          <p:cNvPr id="11" name="Veri Yer Tutucusu 10"/>
          <p:cNvSpPr>
            <a:spLocks noGrp="1"/>
          </p:cNvSpPr>
          <p:nvPr>
            <p:ph type="dt" sz="half" idx="10"/>
          </p:nvPr>
        </p:nvSpPr>
        <p:spPr/>
        <p:txBody>
          <a:bodyPr/>
          <a:lstStyle/>
          <a:p>
            <a:fld id="{AD2836E7-89A3-4575-8E62-3C4D5A34FC3C}" type="datetime10">
              <a:rPr lang="tr-TR" smtClean="0"/>
              <a:t>17:22</a:t>
            </a:fld>
            <a:endParaRPr lang="tr-TR"/>
          </a:p>
        </p:txBody>
      </p:sp>
      <p:sp>
        <p:nvSpPr>
          <p:cNvPr id="9" name="Slayt Numarası Yer Tutucusu 8"/>
          <p:cNvSpPr>
            <a:spLocks noGrp="1"/>
          </p:cNvSpPr>
          <p:nvPr>
            <p:ph type="sldNum" sz="quarter" idx="12"/>
          </p:nvPr>
        </p:nvSpPr>
        <p:spPr/>
        <p:txBody>
          <a:bodyPr/>
          <a:lstStyle/>
          <a:p>
            <a:fld id="{9B5D9E56-A432-4385-BBE3-44EE42913F6E}" type="slidenum">
              <a:rPr lang="tr-TR" smtClean="0"/>
              <a:pPr/>
              <a:t>35</a:t>
            </a:fld>
            <a:endParaRPr lang="tr-TR"/>
          </a:p>
        </p:txBody>
      </p:sp>
      <p:pic>
        <p:nvPicPr>
          <p:cNvPr id="23554" name="Picture 2" descr="http://ts4.mm.bing.net/th?id=H.4787691217683335&amp;pid=15.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6200000">
            <a:off x="463842" y="3503493"/>
            <a:ext cx="2887725" cy="3744417"/>
          </a:xfrm>
          <a:prstGeom prst="rect">
            <a:avLst/>
          </a:prstGeom>
          <a:noFill/>
          <a:extLst>
            <a:ext uri="{909E8E84-426E-40DD-AFC4-6F175D3DCCD1}">
              <a14:hiddenFill xmlns:a14="http://schemas.microsoft.com/office/drawing/2010/main">
                <a:solidFill>
                  <a:srgbClr val="FFFFFF"/>
                </a:solidFill>
              </a14:hiddenFill>
            </a:ext>
          </a:extLst>
        </p:spPr>
      </p:pic>
      <p:pic>
        <p:nvPicPr>
          <p:cNvPr id="45058" name="Picture 2" descr="http://eng.armaksa.com/wp-content/uploads/201004191323562.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35403" y="1522407"/>
            <a:ext cx="3778930" cy="25470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536431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1"/>
          <p:cNvSpPr txBox="1"/>
          <p:nvPr/>
        </p:nvSpPr>
        <p:spPr>
          <a:xfrm>
            <a:off x="2468585" y="507276"/>
            <a:ext cx="4206831" cy="406573"/>
          </a:xfrm>
          <a:prstGeom prst="rect">
            <a:avLst/>
          </a:prstGeom>
          <a:noFill/>
        </p:spPr>
        <p:txBody>
          <a:bodyPr wrap="none" lIns="0" tIns="0" rIns="0" rtlCol="0">
            <a:spAutoFit/>
          </a:bodyPr>
          <a:lstStyle/>
          <a:p>
            <a:r>
              <a:rPr lang="en-US" altLang="zh-CN" sz="2700" b="1" dirty="0" smtClean="0">
                <a:solidFill>
                  <a:srgbClr val="FF0000"/>
                </a:solidFill>
                <a:latin typeface="Times New Roman"/>
              </a:rPr>
              <a:t>YANGININ SÖNDÜRÜLMESİ</a:t>
            </a:r>
          </a:p>
        </p:txBody>
      </p:sp>
      <p:sp>
        <p:nvSpPr>
          <p:cNvPr id="2" name="TextBox 2"/>
          <p:cNvSpPr txBox="1"/>
          <p:nvPr/>
        </p:nvSpPr>
        <p:spPr>
          <a:xfrm>
            <a:off x="793394" y="1698675"/>
            <a:ext cx="5148076" cy="415498"/>
          </a:xfrm>
          <a:prstGeom prst="rect">
            <a:avLst/>
          </a:prstGeom>
          <a:noFill/>
        </p:spPr>
        <p:txBody>
          <a:bodyPr wrap="none" lIns="0" tIns="0" rIns="0" rtlCol="0">
            <a:spAutoFit/>
          </a:bodyPr>
          <a:lstStyle/>
          <a:p>
            <a:r>
              <a:rPr lang="en-US" altLang="zh-CN" sz="2400" b="1" dirty="0" smtClean="0">
                <a:solidFill>
                  <a:srgbClr val="0032CB"/>
                </a:solidFill>
                <a:latin typeface="Times New Roman"/>
                <a:hlinkClick r:id="rId2" action="ppaction://hlinksldjump"/>
              </a:rPr>
              <a:t>C sınıfı </a:t>
            </a:r>
            <a:r>
              <a:rPr lang="en-US" altLang="zh-CN" sz="2400" b="1" dirty="0" smtClean="0">
                <a:solidFill>
                  <a:srgbClr val="0032CB"/>
                </a:solidFill>
                <a:latin typeface="Times New Roman"/>
              </a:rPr>
              <a:t>yangınları söndürebilmek için ;</a:t>
            </a:r>
          </a:p>
        </p:txBody>
      </p:sp>
      <p:sp>
        <p:nvSpPr>
          <p:cNvPr id="3" name="TextBox 3"/>
          <p:cNvSpPr txBox="1"/>
          <p:nvPr/>
        </p:nvSpPr>
        <p:spPr>
          <a:xfrm>
            <a:off x="793394" y="2430195"/>
            <a:ext cx="4532680" cy="348691"/>
          </a:xfrm>
          <a:prstGeom prst="rect">
            <a:avLst/>
          </a:prstGeom>
          <a:noFill/>
        </p:spPr>
        <p:txBody>
          <a:bodyPr wrap="none" lIns="0" tIns="0" rIns="0" rtlCol="0">
            <a:spAutoFit/>
          </a:bodyPr>
          <a:lstStyle/>
          <a:p>
            <a:r>
              <a:rPr lang="en-US" altLang="zh-CN" sz="2400" dirty="0" smtClean="0">
                <a:solidFill>
                  <a:srgbClr val="000000"/>
                </a:solidFill>
                <a:latin typeface="Times New Roman"/>
              </a:rPr>
              <a:t>Öncelikle gazın kaynağı kesilir ve</a:t>
            </a:r>
          </a:p>
        </p:txBody>
      </p:sp>
      <p:sp>
        <p:nvSpPr>
          <p:cNvPr id="4" name="TextBox 4"/>
          <p:cNvSpPr txBox="1"/>
          <p:nvPr/>
        </p:nvSpPr>
        <p:spPr>
          <a:xfrm>
            <a:off x="793394" y="2795923"/>
            <a:ext cx="4435308" cy="349039"/>
          </a:xfrm>
          <a:prstGeom prst="rect">
            <a:avLst/>
          </a:prstGeom>
          <a:noFill/>
        </p:spPr>
        <p:txBody>
          <a:bodyPr wrap="none" lIns="0" tIns="0" rIns="0" rtlCol="0">
            <a:spAutoFit/>
          </a:bodyPr>
          <a:lstStyle/>
          <a:p>
            <a:r>
              <a:rPr lang="en-US" altLang="zh-CN" sz="2400" dirty="0" smtClean="0">
                <a:solidFill>
                  <a:srgbClr val="000000"/>
                </a:solidFill>
                <a:latin typeface="Times New Roman"/>
              </a:rPr>
              <a:t>soğutma yapılır. Bununla birlikte</a:t>
            </a:r>
          </a:p>
        </p:txBody>
      </p:sp>
      <p:sp>
        <p:nvSpPr>
          <p:cNvPr id="5" name="TextBox 5"/>
          <p:cNvSpPr txBox="1"/>
          <p:nvPr/>
        </p:nvSpPr>
        <p:spPr>
          <a:xfrm>
            <a:off x="793394" y="3161969"/>
            <a:ext cx="3518592" cy="415498"/>
          </a:xfrm>
          <a:prstGeom prst="rect">
            <a:avLst/>
          </a:prstGeom>
          <a:noFill/>
        </p:spPr>
        <p:txBody>
          <a:bodyPr wrap="none" lIns="0" tIns="0" rIns="0" rtlCol="0">
            <a:spAutoFit/>
          </a:bodyPr>
          <a:lstStyle/>
          <a:p>
            <a:r>
              <a:rPr lang="en-US" altLang="zh-CN" sz="2400" dirty="0" smtClean="0">
                <a:solidFill>
                  <a:srgbClr val="000000"/>
                </a:solidFill>
                <a:latin typeface="Times New Roman"/>
              </a:rPr>
              <a:t>CO</a:t>
            </a:r>
            <a:r>
              <a:rPr lang="tr-TR" altLang="zh-CN" sz="2400" baseline="-25000" dirty="0" smtClean="0">
                <a:solidFill>
                  <a:srgbClr val="000000"/>
                </a:solidFill>
                <a:latin typeface="Times New Roman"/>
              </a:rPr>
              <a:t>2 </a:t>
            </a:r>
            <a:r>
              <a:rPr lang="en-US" altLang="zh-CN" sz="2400" dirty="0" err="1" smtClean="0">
                <a:solidFill>
                  <a:srgbClr val="000000"/>
                </a:solidFill>
                <a:latin typeface="Times New Roman"/>
              </a:rPr>
              <a:t>veya</a:t>
            </a:r>
            <a:r>
              <a:rPr lang="en-US" altLang="zh-CN" sz="2400" dirty="0" smtClean="0">
                <a:solidFill>
                  <a:srgbClr val="000000"/>
                </a:solidFill>
                <a:latin typeface="Times New Roman"/>
              </a:rPr>
              <a:t> kuru kimyasal toz</a:t>
            </a:r>
          </a:p>
        </p:txBody>
      </p:sp>
      <p:sp>
        <p:nvSpPr>
          <p:cNvPr id="6" name="TextBox 6"/>
          <p:cNvSpPr txBox="1"/>
          <p:nvPr/>
        </p:nvSpPr>
        <p:spPr>
          <a:xfrm>
            <a:off x="793394" y="3527729"/>
            <a:ext cx="3671620" cy="348691"/>
          </a:xfrm>
          <a:prstGeom prst="rect">
            <a:avLst/>
          </a:prstGeom>
          <a:noFill/>
        </p:spPr>
        <p:txBody>
          <a:bodyPr wrap="none" lIns="0" tIns="0" rIns="0" rtlCol="0">
            <a:spAutoFit/>
          </a:bodyPr>
          <a:lstStyle/>
          <a:p>
            <a:r>
              <a:rPr lang="en-US" altLang="zh-CN" sz="2400" dirty="0" smtClean="0">
                <a:solidFill>
                  <a:srgbClr val="000000"/>
                </a:solidFill>
                <a:latin typeface="Times New Roman"/>
              </a:rPr>
              <a:t>(çok amaçlı yangın tüpleri)</a:t>
            </a:r>
          </a:p>
        </p:txBody>
      </p:sp>
      <p:sp>
        <p:nvSpPr>
          <p:cNvPr id="7" name="TextBox 7"/>
          <p:cNvSpPr txBox="1"/>
          <p:nvPr/>
        </p:nvSpPr>
        <p:spPr>
          <a:xfrm>
            <a:off x="793394" y="3893489"/>
            <a:ext cx="1279245" cy="348691"/>
          </a:xfrm>
          <a:prstGeom prst="rect">
            <a:avLst/>
          </a:prstGeom>
          <a:noFill/>
        </p:spPr>
        <p:txBody>
          <a:bodyPr wrap="none" lIns="0" tIns="0" rIns="0" rtlCol="0">
            <a:spAutoFit/>
          </a:bodyPr>
          <a:lstStyle/>
          <a:p>
            <a:r>
              <a:rPr lang="en-US" altLang="zh-CN" sz="2400" dirty="0" smtClean="0">
                <a:solidFill>
                  <a:srgbClr val="000000"/>
                </a:solidFill>
                <a:latin typeface="Times New Roman"/>
              </a:rPr>
              <a:t>kullanılır.</a:t>
            </a:r>
          </a:p>
        </p:txBody>
      </p:sp>
      <p:sp>
        <p:nvSpPr>
          <p:cNvPr id="12" name="Veri Yer Tutucusu 11"/>
          <p:cNvSpPr>
            <a:spLocks noGrp="1"/>
          </p:cNvSpPr>
          <p:nvPr>
            <p:ph type="dt" sz="half" idx="10"/>
          </p:nvPr>
        </p:nvSpPr>
        <p:spPr/>
        <p:txBody>
          <a:bodyPr/>
          <a:lstStyle/>
          <a:p>
            <a:fld id="{9A19E2B2-CE99-42A9-93BF-68E27978B5D9}" type="datetime10">
              <a:rPr lang="tr-TR" smtClean="0"/>
              <a:t>17:22</a:t>
            </a:fld>
            <a:endParaRPr lang="tr-TR"/>
          </a:p>
        </p:txBody>
      </p:sp>
      <p:sp>
        <p:nvSpPr>
          <p:cNvPr id="10" name="Slayt Numarası Yer Tutucusu 9"/>
          <p:cNvSpPr>
            <a:spLocks noGrp="1"/>
          </p:cNvSpPr>
          <p:nvPr>
            <p:ph type="sldNum" sz="quarter" idx="12"/>
          </p:nvPr>
        </p:nvSpPr>
        <p:spPr/>
        <p:txBody>
          <a:bodyPr/>
          <a:lstStyle/>
          <a:p>
            <a:fld id="{9B5D9E56-A432-4385-BBE3-44EE42913F6E}" type="slidenum">
              <a:rPr lang="tr-TR" smtClean="0"/>
              <a:pPr/>
              <a:t>36</a:t>
            </a:fld>
            <a:endParaRPr lang="tr-TR"/>
          </a:p>
        </p:txBody>
      </p:sp>
      <p:pic>
        <p:nvPicPr>
          <p:cNvPr id="46084" name="Picture 4" descr="http://www.ktu.edu.tr/dairebas/sivil/images/yangin.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6136" y="2385028"/>
            <a:ext cx="2242939" cy="32810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874182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 name="Image 52"/>
          <p:cNvPicPr>
            <a:picLocks noChangeAspect="1"/>
          </p:cNvPicPr>
          <p:nvPr/>
        </p:nvPicPr>
        <p:blipFill>
          <a:blip r:embed="rId2" cstate="print"/>
          <a:stretch>
            <a:fillRect/>
          </a:stretch>
        </p:blipFill>
        <p:spPr>
          <a:xfrm>
            <a:off x="5952744" y="2432303"/>
            <a:ext cx="2615183" cy="3849624"/>
          </a:xfrm>
          <a:prstGeom prst="rect">
            <a:avLst/>
          </a:prstGeom>
        </p:spPr>
      </p:pic>
      <p:sp>
        <p:nvSpPr>
          <p:cNvPr id="6" name="TextBox 1"/>
          <p:cNvSpPr txBox="1"/>
          <p:nvPr/>
        </p:nvSpPr>
        <p:spPr>
          <a:xfrm>
            <a:off x="3192145" y="507276"/>
            <a:ext cx="4206831" cy="406573"/>
          </a:xfrm>
          <a:prstGeom prst="rect">
            <a:avLst/>
          </a:prstGeom>
          <a:noFill/>
        </p:spPr>
        <p:txBody>
          <a:bodyPr wrap="none" lIns="0" tIns="0" rIns="0" rtlCol="0">
            <a:spAutoFit/>
          </a:bodyPr>
          <a:lstStyle/>
          <a:p>
            <a:r>
              <a:rPr lang="en-US" altLang="zh-CN" sz="2700" b="1" dirty="0" smtClean="0">
                <a:solidFill>
                  <a:srgbClr val="FF0000"/>
                </a:solidFill>
                <a:latin typeface="Times New Roman"/>
              </a:rPr>
              <a:t>YANGININ SÖNDÜRÜLMESİ</a:t>
            </a:r>
          </a:p>
        </p:txBody>
      </p:sp>
      <p:sp>
        <p:nvSpPr>
          <p:cNvPr id="2" name="TextBox 2"/>
          <p:cNvSpPr txBox="1"/>
          <p:nvPr/>
        </p:nvSpPr>
        <p:spPr>
          <a:xfrm>
            <a:off x="793394" y="1698675"/>
            <a:ext cx="5148076" cy="415498"/>
          </a:xfrm>
          <a:prstGeom prst="rect">
            <a:avLst/>
          </a:prstGeom>
          <a:noFill/>
        </p:spPr>
        <p:txBody>
          <a:bodyPr wrap="none" lIns="0" tIns="0" rIns="0" rtlCol="0">
            <a:spAutoFit/>
          </a:bodyPr>
          <a:lstStyle/>
          <a:p>
            <a:r>
              <a:rPr lang="en-US" altLang="zh-CN" sz="2400" b="1" dirty="0" smtClean="0">
                <a:solidFill>
                  <a:srgbClr val="0032CB"/>
                </a:solidFill>
                <a:latin typeface="Times New Roman"/>
                <a:hlinkClick r:id="rId3" action="ppaction://hlinksldjump"/>
              </a:rPr>
              <a:t>D sınıfı </a:t>
            </a:r>
            <a:r>
              <a:rPr lang="en-US" altLang="zh-CN" sz="2400" b="1" dirty="0" smtClean="0">
                <a:solidFill>
                  <a:srgbClr val="0032CB"/>
                </a:solidFill>
                <a:latin typeface="Times New Roman"/>
              </a:rPr>
              <a:t>yangınları söndürebilmek için ;</a:t>
            </a:r>
          </a:p>
        </p:txBody>
      </p:sp>
      <p:sp>
        <p:nvSpPr>
          <p:cNvPr id="3" name="TextBox 3"/>
          <p:cNvSpPr txBox="1"/>
          <p:nvPr/>
        </p:nvSpPr>
        <p:spPr>
          <a:xfrm>
            <a:off x="793394" y="2430195"/>
            <a:ext cx="5007254" cy="348691"/>
          </a:xfrm>
          <a:prstGeom prst="rect">
            <a:avLst/>
          </a:prstGeom>
          <a:noFill/>
        </p:spPr>
        <p:txBody>
          <a:bodyPr wrap="none" lIns="0" tIns="0" rIns="0" rtlCol="0">
            <a:spAutoFit/>
          </a:bodyPr>
          <a:lstStyle/>
          <a:p>
            <a:r>
              <a:rPr lang="en-US" altLang="zh-CN" sz="2400" dirty="0" smtClean="0">
                <a:solidFill>
                  <a:srgbClr val="000000"/>
                </a:solidFill>
                <a:latin typeface="Times New Roman"/>
              </a:rPr>
              <a:t>Kum ve tuz kullanılır. Sodyum klorür,</a:t>
            </a:r>
          </a:p>
        </p:txBody>
      </p:sp>
      <p:sp>
        <p:nvSpPr>
          <p:cNvPr id="4" name="TextBox 4"/>
          <p:cNvSpPr txBox="1"/>
          <p:nvPr/>
        </p:nvSpPr>
        <p:spPr>
          <a:xfrm>
            <a:off x="793394" y="2795923"/>
            <a:ext cx="5737495" cy="349039"/>
          </a:xfrm>
          <a:prstGeom prst="rect">
            <a:avLst/>
          </a:prstGeom>
          <a:noFill/>
        </p:spPr>
        <p:txBody>
          <a:bodyPr wrap="none" lIns="0" tIns="0" rIns="0" rtlCol="0">
            <a:spAutoFit/>
          </a:bodyPr>
          <a:lstStyle/>
          <a:p>
            <a:r>
              <a:rPr lang="en-US" altLang="zh-CN" sz="2400" dirty="0" smtClean="0">
                <a:solidFill>
                  <a:srgbClr val="000000"/>
                </a:solidFill>
                <a:latin typeface="Times New Roman"/>
              </a:rPr>
              <a:t>sodyum bikarbonat, magnezyum oksit gibi</a:t>
            </a:r>
          </a:p>
        </p:txBody>
      </p:sp>
      <p:sp>
        <p:nvSpPr>
          <p:cNvPr id="5" name="TextBox 5"/>
          <p:cNvSpPr txBox="1"/>
          <p:nvPr/>
        </p:nvSpPr>
        <p:spPr>
          <a:xfrm>
            <a:off x="793394" y="3161969"/>
            <a:ext cx="3141268" cy="348691"/>
          </a:xfrm>
          <a:prstGeom prst="rect">
            <a:avLst/>
          </a:prstGeom>
          <a:noFill/>
        </p:spPr>
        <p:txBody>
          <a:bodyPr wrap="none" lIns="0" tIns="0" rIns="0" rtlCol="0">
            <a:spAutoFit/>
          </a:bodyPr>
          <a:lstStyle/>
          <a:p>
            <a:r>
              <a:rPr lang="en-US" altLang="zh-CN" sz="2400" dirty="0" smtClean="0">
                <a:solidFill>
                  <a:srgbClr val="000000"/>
                </a:solidFill>
                <a:latin typeface="Times New Roman"/>
              </a:rPr>
              <a:t>söndürücüler kullanılır.</a:t>
            </a:r>
          </a:p>
        </p:txBody>
      </p:sp>
      <p:sp>
        <p:nvSpPr>
          <p:cNvPr id="10" name="Veri Yer Tutucusu 9"/>
          <p:cNvSpPr>
            <a:spLocks noGrp="1"/>
          </p:cNvSpPr>
          <p:nvPr>
            <p:ph type="dt" sz="half" idx="10"/>
          </p:nvPr>
        </p:nvSpPr>
        <p:spPr/>
        <p:txBody>
          <a:bodyPr/>
          <a:lstStyle/>
          <a:p>
            <a:fld id="{5BD5DDAA-0A6D-430B-90B7-85D36C723CC1}" type="datetime10">
              <a:rPr lang="tr-TR" smtClean="0"/>
              <a:t>17:22</a:t>
            </a:fld>
            <a:endParaRPr lang="tr-TR"/>
          </a:p>
        </p:txBody>
      </p:sp>
      <p:sp>
        <p:nvSpPr>
          <p:cNvPr id="8" name="Slayt Numarası Yer Tutucusu 7"/>
          <p:cNvSpPr>
            <a:spLocks noGrp="1"/>
          </p:cNvSpPr>
          <p:nvPr>
            <p:ph type="sldNum" sz="quarter" idx="12"/>
          </p:nvPr>
        </p:nvSpPr>
        <p:spPr/>
        <p:txBody>
          <a:bodyPr/>
          <a:lstStyle/>
          <a:p>
            <a:fld id="{9B5D9E56-A432-4385-BBE3-44EE42913F6E}" type="slidenum">
              <a:rPr lang="tr-TR" smtClean="0"/>
              <a:pPr/>
              <a:t>37</a:t>
            </a:fld>
            <a:endParaRPr lang="tr-TR"/>
          </a:p>
        </p:txBody>
      </p:sp>
      <p:pic>
        <p:nvPicPr>
          <p:cNvPr id="4198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25358" y="3510660"/>
            <a:ext cx="3743325" cy="30866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2072997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 name="Image 54"/>
          <p:cNvPicPr>
            <a:picLocks noChangeAspect="1"/>
          </p:cNvPicPr>
          <p:nvPr/>
        </p:nvPicPr>
        <p:blipFill>
          <a:blip r:embed="rId2" cstate="print"/>
          <a:stretch>
            <a:fillRect/>
          </a:stretch>
        </p:blipFill>
        <p:spPr>
          <a:xfrm>
            <a:off x="6444208" y="2183937"/>
            <a:ext cx="2372784" cy="3042907"/>
          </a:xfrm>
          <a:prstGeom prst="rect">
            <a:avLst/>
          </a:prstGeom>
        </p:spPr>
      </p:pic>
      <p:sp>
        <p:nvSpPr>
          <p:cNvPr id="9" name="TextBox 1"/>
          <p:cNvSpPr txBox="1"/>
          <p:nvPr/>
        </p:nvSpPr>
        <p:spPr>
          <a:xfrm>
            <a:off x="3192145" y="507276"/>
            <a:ext cx="4206831" cy="406573"/>
          </a:xfrm>
          <a:prstGeom prst="rect">
            <a:avLst/>
          </a:prstGeom>
          <a:noFill/>
        </p:spPr>
        <p:txBody>
          <a:bodyPr wrap="none" lIns="0" tIns="0" rIns="0" rtlCol="0">
            <a:spAutoFit/>
          </a:bodyPr>
          <a:lstStyle/>
          <a:p>
            <a:r>
              <a:rPr lang="en-US" altLang="zh-CN" sz="2700" b="1" dirty="0" smtClean="0">
                <a:solidFill>
                  <a:srgbClr val="FF0000"/>
                </a:solidFill>
                <a:latin typeface="Times New Roman"/>
              </a:rPr>
              <a:t>YANGININ SÖNDÜRÜLMESİ</a:t>
            </a:r>
          </a:p>
        </p:txBody>
      </p:sp>
      <p:sp>
        <p:nvSpPr>
          <p:cNvPr id="2" name="TextBox 2"/>
          <p:cNvSpPr txBox="1"/>
          <p:nvPr/>
        </p:nvSpPr>
        <p:spPr>
          <a:xfrm>
            <a:off x="793394" y="1196752"/>
            <a:ext cx="5548827" cy="415498"/>
          </a:xfrm>
          <a:prstGeom prst="rect">
            <a:avLst/>
          </a:prstGeom>
          <a:noFill/>
        </p:spPr>
        <p:txBody>
          <a:bodyPr wrap="none" lIns="0" tIns="0" rIns="0" rtlCol="0">
            <a:spAutoFit/>
          </a:bodyPr>
          <a:lstStyle/>
          <a:p>
            <a:r>
              <a:rPr lang="tr-TR" altLang="zh-CN" sz="2400" b="1" dirty="0" smtClean="0">
                <a:solidFill>
                  <a:srgbClr val="0032CB"/>
                </a:solidFill>
                <a:latin typeface="Times New Roman"/>
              </a:rPr>
              <a:t>Elektrik yangınlarını</a:t>
            </a:r>
            <a:r>
              <a:rPr lang="en-US" altLang="zh-CN" sz="2400" b="1" dirty="0" smtClean="0">
                <a:solidFill>
                  <a:srgbClr val="0032CB"/>
                </a:solidFill>
                <a:latin typeface="Times New Roman"/>
              </a:rPr>
              <a:t> söndürebilmek için ;</a:t>
            </a:r>
          </a:p>
        </p:txBody>
      </p:sp>
      <p:sp>
        <p:nvSpPr>
          <p:cNvPr id="3" name="TextBox 3"/>
          <p:cNvSpPr txBox="1"/>
          <p:nvPr/>
        </p:nvSpPr>
        <p:spPr>
          <a:xfrm>
            <a:off x="467544" y="1928526"/>
            <a:ext cx="6264696" cy="415498"/>
          </a:xfrm>
          <a:prstGeom prst="rect">
            <a:avLst/>
          </a:prstGeom>
          <a:noFill/>
        </p:spPr>
        <p:txBody>
          <a:bodyPr wrap="square" lIns="0" tIns="0" rIns="0" rtlCol="0">
            <a:spAutoFit/>
          </a:bodyPr>
          <a:lstStyle/>
          <a:p>
            <a:r>
              <a:rPr lang="en-US" altLang="zh-CN" sz="2400" dirty="0" smtClean="0">
                <a:solidFill>
                  <a:srgbClr val="000000"/>
                </a:solidFill>
                <a:latin typeface="Times New Roman"/>
              </a:rPr>
              <a:t>Öncelikle </a:t>
            </a:r>
            <a:r>
              <a:rPr lang="en-US" altLang="zh-CN" sz="2400" dirty="0" err="1" smtClean="0">
                <a:solidFill>
                  <a:srgbClr val="000000"/>
                </a:solidFill>
                <a:latin typeface="Times New Roman"/>
              </a:rPr>
              <a:t>hattaki</a:t>
            </a:r>
            <a:r>
              <a:rPr lang="en-US" altLang="zh-CN" sz="2400" dirty="0" smtClean="0">
                <a:solidFill>
                  <a:srgbClr val="000000"/>
                </a:solidFill>
                <a:latin typeface="Times New Roman"/>
              </a:rPr>
              <a:t> </a:t>
            </a:r>
            <a:r>
              <a:rPr lang="en-US" altLang="zh-CN" sz="2400" dirty="0" err="1" smtClean="0">
                <a:solidFill>
                  <a:srgbClr val="000000"/>
                </a:solidFill>
                <a:latin typeface="Times New Roman"/>
              </a:rPr>
              <a:t>enerji</a:t>
            </a:r>
            <a:r>
              <a:rPr lang="tr-TR" altLang="zh-CN" sz="2400" dirty="0" smtClean="0">
                <a:solidFill>
                  <a:srgbClr val="000000"/>
                </a:solidFill>
                <a:latin typeface="Times New Roman"/>
              </a:rPr>
              <a:t> ana panodan kesilmelidir.</a:t>
            </a:r>
            <a:endParaRPr lang="en-US" altLang="zh-CN" sz="2400" dirty="0" smtClean="0">
              <a:solidFill>
                <a:srgbClr val="000000"/>
              </a:solidFill>
              <a:latin typeface="Times New Roman"/>
            </a:endParaRPr>
          </a:p>
        </p:txBody>
      </p:sp>
      <p:sp>
        <p:nvSpPr>
          <p:cNvPr id="5" name="TextBox 5"/>
          <p:cNvSpPr txBox="1"/>
          <p:nvPr/>
        </p:nvSpPr>
        <p:spPr>
          <a:xfrm>
            <a:off x="468608" y="2492896"/>
            <a:ext cx="5873613" cy="1154162"/>
          </a:xfrm>
          <a:prstGeom prst="rect">
            <a:avLst/>
          </a:prstGeom>
          <a:noFill/>
        </p:spPr>
        <p:txBody>
          <a:bodyPr wrap="square" lIns="0" tIns="0" rIns="0" rtlCol="0">
            <a:spAutoFit/>
          </a:bodyPr>
          <a:lstStyle/>
          <a:p>
            <a:r>
              <a:rPr lang="en-US" altLang="zh-CN" sz="2400" dirty="0" smtClean="0">
                <a:solidFill>
                  <a:srgbClr val="000000"/>
                </a:solidFill>
                <a:latin typeface="Times New Roman"/>
              </a:rPr>
              <a:t>Elektrikle </a:t>
            </a:r>
            <a:r>
              <a:rPr lang="en-US" altLang="zh-CN" sz="2400" dirty="0" err="1" smtClean="0">
                <a:solidFill>
                  <a:srgbClr val="000000"/>
                </a:solidFill>
                <a:latin typeface="Times New Roman"/>
              </a:rPr>
              <a:t>çalışan</a:t>
            </a:r>
            <a:r>
              <a:rPr lang="en-US" altLang="zh-CN" sz="2400" dirty="0" smtClean="0">
                <a:solidFill>
                  <a:srgbClr val="000000"/>
                </a:solidFill>
                <a:latin typeface="Times New Roman"/>
              </a:rPr>
              <a:t> </a:t>
            </a:r>
            <a:r>
              <a:rPr lang="en-US" altLang="zh-CN" sz="2400" dirty="0" err="1" smtClean="0">
                <a:solidFill>
                  <a:srgbClr val="000000"/>
                </a:solidFill>
                <a:latin typeface="Times New Roman"/>
              </a:rPr>
              <a:t>makin</a:t>
            </a:r>
            <a:r>
              <a:rPr lang="tr-TR" altLang="zh-CN" sz="2400" dirty="0" smtClean="0">
                <a:solidFill>
                  <a:srgbClr val="000000"/>
                </a:solidFill>
                <a:latin typeface="Times New Roman"/>
              </a:rPr>
              <a:t>a</a:t>
            </a:r>
            <a:r>
              <a:rPr lang="en-US" altLang="zh-CN" sz="2400" dirty="0" smtClean="0">
                <a:solidFill>
                  <a:srgbClr val="000000"/>
                </a:solidFill>
                <a:latin typeface="Times New Roman"/>
              </a:rPr>
              <a:t>,</a:t>
            </a:r>
            <a:r>
              <a:rPr lang="tr-TR" altLang="zh-CN" sz="2400" dirty="0" smtClean="0">
                <a:solidFill>
                  <a:srgbClr val="000000"/>
                </a:solidFill>
                <a:latin typeface="Times New Roman"/>
              </a:rPr>
              <a:t> cihaz ve panellerde kesinlikle su kullanılmaz. Bunun yerine </a:t>
            </a:r>
            <a:r>
              <a:rPr lang="tr-TR" altLang="zh-CN" sz="2400" dirty="0" err="1" smtClean="0">
                <a:solidFill>
                  <a:srgbClr val="000000"/>
                </a:solidFill>
                <a:latin typeface="Times New Roman"/>
              </a:rPr>
              <a:t>halon</a:t>
            </a:r>
            <a:r>
              <a:rPr lang="tr-TR" altLang="zh-CN" sz="2400" dirty="0" smtClean="0">
                <a:solidFill>
                  <a:srgbClr val="000000"/>
                </a:solidFill>
                <a:latin typeface="Times New Roman"/>
              </a:rPr>
              <a:t> (31.12.2015’e kadar) veya </a:t>
            </a:r>
            <a:r>
              <a:rPr lang="en-US" altLang="zh-CN" sz="2400" dirty="0">
                <a:solidFill>
                  <a:srgbClr val="000000"/>
                </a:solidFill>
                <a:latin typeface="Times New Roman"/>
              </a:rPr>
              <a:t>CO</a:t>
            </a:r>
            <a:r>
              <a:rPr lang="en-US" altLang="zh-CN" sz="2400" baseline="-25000" dirty="0">
                <a:solidFill>
                  <a:srgbClr val="000000"/>
                </a:solidFill>
                <a:latin typeface="Times New Roman"/>
              </a:rPr>
              <a:t>2</a:t>
            </a:r>
            <a:r>
              <a:rPr lang="en-US" altLang="zh-CN" sz="2400" dirty="0">
                <a:solidFill>
                  <a:srgbClr val="000000"/>
                </a:solidFill>
                <a:latin typeface="Times New Roman"/>
              </a:rPr>
              <a:t> </a:t>
            </a:r>
            <a:r>
              <a:rPr lang="en-US" altLang="zh-CN" sz="2400" dirty="0" err="1" smtClean="0">
                <a:solidFill>
                  <a:srgbClr val="000000"/>
                </a:solidFill>
                <a:latin typeface="Times New Roman"/>
              </a:rPr>
              <a:t>kullanılır</a:t>
            </a:r>
            <a:r>
              <a:rPr lang="tr-TR" altLang="zh-CN" sz="2400" dirty="0" smtClean="0">
                <a:solidFill>
                  <a:srgbClr val="000000"/>
                </a:solidFill>
                <a:latin typeface="Times New Roman"/>
              </a:rPr>
              <a:t>. </a:t>
            </a:r>
            <a:endParaRPr lang="en-US" altLang="zh-CN" sz="2400" dirty="0" smtClean="0">
              <a:solidFill>
                <a:srgbClr val="000000"/>
              </a:solidFill>
              <a:latin typeface="Times New Roman"/>
            </a:endParaRPr>
          </a:p>
        </p:txBody>
      </p:sp>
      <p:sp>
        <p:nvSpPr>
          <p:cNvPr id="13" name="Veri Yer Tutucusu 12"/>
          <p:cNvSpPr>
            <a:spLocks noGrp="1"/>
          </p:cNvSpPr>
          <p:nvPr>
            <p:ph type="dt" sz="half" idx="10"/>
          </p:nvPr>
        </p:nvSpPr>
        <p:spPr/>
        <p:txBody>
          <a:bodyPr/>
          <a:lstStyle/>
          <a:p>
            <a:fld id="{587DB9FD-9475-4E75-AAD0-FD0AD3A495AD}" type="datetime10">
              <a:rPr lang="tr-TR" smtClean="0"/>
              <a:t>17:22</a:t>
            </a:fld>
            <a:endParaRPr lang="tr-TR"/>
          </a:p>
        </p:txBody>
      </p:sp>
      <p:sp>
        <p:nvSpPr>
          <p:cNvPr id="11" name="Slayt Numarası Yer Tutucusu 10"/>
          <p:cNvSpPr>
            <a:spLocks noGrp="1"/>
          </p:cNvSpPr>
          <p:nvPr>
            <p:ph type="sldNum" sz="quarter" idx="12"/>
          </p:nvPr>
        </p:nvSpPr>
        <p:spPr/>
        <p:txBody>
          <a:bodyPr/>
          <a:lstStyle/>
          <a:p>
            <a:fld id="{9B5D9E56-A432-4385-BBE3-44EE42913F6E}" type="slidenum">
              <a:rPr lang="tr-TR" smtClean="0"/>
              <a:pPr/>
              <a:t>38</a:t>
            </a:fld>
            <a:endParaRPr lang="tr-TR"/>
          </a:p>
        </p:txBody>
      </p:sp>
      <p:pic>
        <p:nvPicPr>
          <p:cNvPr id="44034" name="Picture 2" descr="http://www.sciencephoto.com/image/414189/530wm/C0102957-Electrical_fire_in_a_household_fuse_box-SP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8695" y="3950736"/>
            <a:ext cx="3842824" cy="25522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648472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 name="Image 57"/>
          <p:cNvPicPr>
            <a:picLocks noChangeAspect="1"/>
          </p:cNvPicPr>
          <p:nvPr/>
        </p:nvPicPr>
        <p:blipFill>
          <a:blip r:embed="rId2" cstate="print"/>
          <a:stretch>
            <a:fillRect/>
          </a:stretch>
        </p:blipFill>
        <p:spPr>
          <a:xfrm>
            <a:off x="4536616" y="4052405"/>
            <a:ext cx="3396544" cy="2112899"/>
          </a:xfrm>
          <a:prstGeom prst="rect">
            <a:avLst/>
          </a:prstGeom>
          <a:solidFill>
            <a:srgbClr val="FFFFFF">
              <a:shade val="85000"/>
            </a:srgbClr>
          </a:solidFill>
          <a:ln w="88900" cap="sq">
            <a:solidFill>
              <a:schemeClr val="accent2">
                <a:lumMod val="40000"/>
                <a:lumOff val="6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6" name="Image 56"/>
          <p:cNvPicPr>
            <a:picLocks noChangeAspect="1"/>
          </p:cNvPicPr>
          <p:nvPr/>
        </p:nvPicPr>
        <p:blipFill>
          <a:blip r:embed="rId3" cstate="print"/>
          <a:stretch>
            <a:fillRect/>
          </a:stretch>
        </p:blipFill>
        <p:spPr>
          <a:xfrm>
            <a:off x="683568" y="4052405"/>
            <a:ext cx="3260227" cy="2112899"/>
          </a:xfrm>
          <a:prstGeom prst="rect">
            <a:avLst/>
          </a:prstGeom>
          <a:solidFill>
            <a:srgbClr val="FFFFFF">
              <a:shade val="85000"/>
            </a:srgbClr>
          </a:solidFill>
          <a:ln w="88900" cap="sq">
            <a:solidFill>
              <a:schemeClr val="accent2">
                <a:lumMod val="40000"/>
                <a:lumOff val="6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0" name="TextBox 1"/>
          <p:cNvSpPr txBox="1"/>
          <p:nvPr/>
        </p:nvSpPr>
        <p:spPr>
          <a:xfrm>
            <a:off x="2840101" y="507276"/>
            <a:ext cx="4910872" cy="406573"/>
          </a:xfrm>
          <a:prstGeom prst="rect">
            <a:avLst/>
          </a:prstGeom>
          <a:noFill/>
        </p:spPr>
        <p:txBody>
          <a:bodyPr wrap="none" lIns="0" tIns="0" rIns="0" rtlCol="0">
            <a:spAutoFit/>
          </a:bodyPr>
          <a:lstStyle/>
          <a:p>
            <a:r>
              <a:rPr lang="en-US" altLang="zh-CN" sz="2700" b="1" dirty="0" smtClean="0">
                <a:solidFill>
                  <a:srgbClr val="FF0000"/>
                </a:solidFill>
                <a:latin typeface="Times New Roman"/>
              </a:rPr>
              <a:t>YANMA OLAYININ BİLEŞENLERİ</a:t>
            </a:r>
          </a:p>
        </p:txBody>
      </p:sp>
      <p:sp>
        <p:nvSpPr>
          <p:cNvPr id="11" name="TextBox 2"/>
          <p:cNvSpPr txBox="1"/>
          <p:nvPr/>
        </p:nvSpPr>
        <p:spPr>
          <a:xfrm>
            <a:off x="793394" y="1698675"/>
            <a:ext cx="6206186" cy="415498"/>
          </a:xfrm>
          <a:prstGeom prst="rect">
            <a:avLst/>
          </a:prstGeom>
          <a:noFill/>
        </p:spPr>
        <p:txBody>
          <a:bodyPr wrap="none" lIns="0" tIns="0" rIns="0" rtlCol="0">
            <a:spAutoFit/>
          </a:bodyPr>
          <a:lstStyle/>
          <a:p>
            <a:r>
              <a:rPr lang="en-US" altLang="zh-CN" sz="2400" b="1" dirty="0" smtClean="0">
                <a:solidFill>
                  <a:srgbClr val="0032CB"/>
                </a:solidFill>
                <a:latin typeface="Times New Roman"/>
              </a:rPr>
              <a:t>Jet Yangını: </a:t>
            </a:r>
            <a:r>
              <a:rPr lang="en-US" altLang="zh-CN" sz="2400" dirty="0" smtClean="0">
                <a:latin typeface="Times New Roman"/>
              </a:rPr>
              <a:t>İnce uzun alevle yanar ve gaz borusu</a:t>
            </a:r>
          </a:p>
        </p:txBody>
      </p:sp>
      <p:sp>
        <p:nvSpPr>
          <p:cNvPr id="3" name="TextBox 3"/>
          <p:cNvSpPr txBox="1"/>
          <p:nvPr/>
        </p:nvSpPr>
        <p:spPr>
          <a:xfrm>
            <a:off x="793394" y="2064435"/>
            <a:ext cx="6930237" cy="348691"/>
          </a:xfrm>
          <a:prstGeom prst="rect">
            <a:avLst/>
          </a:prstGeom>
          <a:noFill/>
        </p:spPr>
        <p:txBody>
          <a:bodyPr wrap="none" lIns="0" tIns="0" rIns="0" rtlCol="0">
            <a:spAutoFit/>
          </a:bodyPr>
          <a:lstStyle/>
          <a:p>
            <a:r>
              <a:rPr lang="en-US" altLang="zh-CN" sz="2400" dirty="0" smtClean="0">
                <a:solidFill>
                  <a:srgbClr val="000000"/>
                </a:solidFill>
                <a:latin typeface="Times New Roman"/>
              </a:rPr>
              <a:t>kaçaklarının tutuşmasında görülür. Daha çok yanıcı</a:t>
            </a:r>
          </a:p>
        </p:txBody>
      </p:sp>
      <p:sp>
        <p:nvSpPr>
          <p:cNvPr id="4" name="TextBox 4"/>
          <p:cNvSpPr txBox="1"/>
          <p:nvPr/>
        </p:nvSpPr>
        <p:spPr>
          <a:xfrm>
            <a:off x="793394" y="2430195"/>
            <a:ext cx="6714744" cy="348691"/>
          </a:xfrm>
          <a:prstGeom prst="rect">
            <a:avLst/>
          </a:prstGeom>
          <a:noFill/>
        </p:spPr>
        <p:txBody>
          <a:bodyPr wrap="none" lIns="0" tIns="0" rIns="0" rtlCol="0">
            <a:spAutoFit/>
          </a:bodyPr>
          <a:lstStyle/>
          <a:p>
            <a:r>
              <a:rPr lang="en-US" altLang="zh-CN" sz="2400" dirty="0" smtClean="0">
                <a:solidFill>
                  <a:srgbClr val="000000"/>
                </a:solidFill>
                <a:latin typeface="Times New Roman"/>
              </a:rPr>
              <a:t>parlayıcı sıvıların ve gazların boru içinde belli bir</a:t>
            </a:r>
          </a:p>
        </p:txBody>
      </p:sp>
      <p:sp>
        <p:nvSpPr>
          <p:cNvPr id="5" name="TextBox 5"/>
          <p:cNvSpPr txBox="1"/>
          <p:nvPr/>
        </p:nvSpPr>
        <p:spPr>
          <a:xfrm>
            <a:off x="793394" y="2795923"/>
            <a:ext cx="6263801" cy="349039"/>
          </a:xfrm>
          <a:prstGeom prst="rect">
            <a:avLst/>
          </a:prstGeom>
          <a:noFill/>
        </p:spPr>
        <p:txBody>
          <a:bodyPr wrap="none" lIns="0" tIns="0" rIns="0" rtlCol="0">
            <a:spAutoFit/>
          </a:bodyPr>
          <a:lstStyle/>
          <a:p>
            <a:r>
              <a:rPr lang="en-US" altLang="zh-CN" sz="2400" dirty="0" smtClean="0">
                <a:solidFill>
                  <a:srgbClr val="000000"/>
                </a:solidFill>
                <a:latin typeface="Times New Roman"/>
              </a:rPr>
              <a:t>basınçla nakledilmesi esnasında borunun veya</a:t>
            </a:r>
          </a:p>
        </p:txBody>
      </p:sp>
      <p:sp>
        <p:nvSpPr>
          <p:cNvPr id="6" name="TextBox 6"/>
          <p:cNvSpPr txBox="1"/>
          <p:nvPr/>
        </p:nvSpPr>
        <p:spPr>
          <a:xfrm>
            <a:off x="793394" y="3161969"/>
            <a:ext cx="6824472" cy="348691"/>
          </a:xfrm>
          <a:prstGeom prst="rect">
            <a:avLst/>
          </a:prstGeom>
          <a:noFill/>
        </p:spPr>
        <p:txBody>
          <a:bodyPr wrap="none" lIns="0" tIns="0" rIns="0" rtlCol="0">
            <a:spAutoFit/>
          </a:bodyPr>
          <a:lstStyle/>
          <a:p>
            <a:r>
              <a:rPr lang="en-US" altLang="zh-CN" sz="2400" dirty="0" smtClean="0">
                <a:solidFill>
                  <a:srgbClr val="000000"/>
                </a:solidFill>
                <a:latin typeface="Times New Roman"/>
              </a:rPr>
              <a:t>eklentilerinin herhangi bir yerinde, basınçla çıkan</a:t>
            </a:r>
          </a:p>
        </p:txBody>
      </p:sp>
      <p:sp>
        <p:nvSpPr>
          <p:cNvPr id="7" name="TextBox 7"/>
          <p:cNvSpPr txBox="1"/>
          <p:nvPr/>
        </p:nvSpPr>
        <p:spPr>
          <a:xfrm>
            <a:off x="793394" y="3527729"/>
            <a:ext cx="6363309" cy="348691"/>
          </a:xfrm>
          <a:prstGeom prst="rect">
            <a:avLst/>
          </a:prstGeom>
          <a:noFill/>
        </p:spPr>
        <p:txBody>
          <a:bodyPr wrap="none" lIns="0" tIns="0" rIns="0" rtlCol="0">
            <a:spAutoFit/>
          </a:bodyPr>
          <a:lstStyle/>
          <a:p>
            <a:r>
              <a:rPr lang="en-US" altLang="zh-CN" sz="2400" dirty="0" smtClean="0">
                <a:solidFill>
                  <a:srgbClr val="000000"/>
                </a:solidFill>
                <a:latin typeface="Times New Roman"/>
              </a:rPr>
              <a:t>sıvı ya da gazın tutuşması şeklinde gerçekleşir.</a:t>
            </a:r>
          </a:p>
        </p:txBody>
      </p:sp>
      <p:sp>
        <p:nvSpPr>
          <p:cNvPr id="15" name="Veri Yer Tutucusu 14"/>
          <p:cNvSpPr>
            <a:spLocks noGrp="1"/>
          </p:cNvSpPr>
          <p:nvPr>
            <p:ph type="dt" sz="half" idx="10"/>
          </p:nvPr>
        </p:nvSpPr>
        <p:spPr/>
        <p:txBody>
          <a:bodyPr/>
          <a:lstStyle/>
          <a:p>
            <a:fld id="{112FA351-2EF4-434E-8295-4AE6D05FF4EE}" type="datetime10">
              <a:rPr lang="tr-TR" smtClean="0"/>
              <a:t>17:22</a:t>
            </a:fld>
            <a:endParaRPr lang="tr-TR"/>
          </a:p>
        </p:txBody>
      </p:sp>
      <p:sp>
        <p:nvSpPr>
          <p:cNvPr id="13" name="Slayt Numarası Yer Tutucusu 12"/>
          <p:cNvSpPr>
            <a:spLocks noGrp="1"/>
          </p:cNvSpPr>
          <p:nvPr>
            <p:ph type="sldNum" sz="quarter" idx="12"/>
          </p:nvPr>
        </p:nvSpPr>
        <p:spPr/>
        <p:txBody>
          <a:bodyPr/>
          <a:lstStyle/>
          <a:p>
            <a:fld id="{9B5D9E56-A432-4385-BBE3-44EE42913F6E}" type="slidenum">
              <a:rPr lang="tr-TR" smtClean="0"/>
              <a:pPr/>
              <a:t>39</a:t>
            </a:fld>
            <a:endParaRPr lang="tr-TR"/>
          </a:p>
        </p:txBody>
      </p:sp>
    </p:spTree>
    <p:extLst>
      <p:ext uri="{BB962C8B-B14F-4D97-AF65-F5344CB8AC3E}">
        <p14:creationId xmlns:p14="http://schemas.microsoft.com/office/powerpoint/2010/main" val="36520042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 name="Image 59"/>
          <p:cNvPicPr>
            <a:picLocks noChangeAspect="1"/>
          </p:cNvPicPr>
          <p:nvPr/>
        </p:nvPicPr>
        <p:blipFill>
          <a:blip r:embed="rId2" cstate="print"/>
          <a:stretch>
            <a:fillRect/>
          </a:stretch>
        </p:blipFill>
        <p:spPr>
          <a:xfrm>
            <a:off x="5295537" y="2835595"/>
            <a:ext cx="3380919" cy="3570607"/>
          </a:xfrm>
          <a:prstGeom prst="rect">
            <a:avLst/>
          </a:prstGeom>
          <a:solidFill>
            <a:srgbClr val="FFFFFF">
              <a:shade val="85000"/>
            </a:srgbClr>
          </a:solidFill>
          <a:ln w="190500" cap="rnd">
            <a:solidFill>
              <a:schemeClr val="accent3">
                <a:lumMod val="40000"/>
                <a:lumOff val="60000"/>
              </a:schemeClr>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8" name="TextBox 1"/>
          <p:cNvSpPr txBox="1"/>
          <p:nvPr/>
        </p:nvSpPr>
        <p:spPr>
          <a:xfrm>
            <a:off x="2840101" y="507276"/>
            <a:ext cx="4910872" cy="406573"/>
          </a:xfrm>
          <a:prstGeom prst="rect">
            <a:avLst/>
          </a:prstGeom>
          <a:noFill/>
        </p:spPr>
        <p:txBody>
          <a:bodyPr wrap="none" lIns="0" tIns="0" rIns="0" rtlCol="0">
            <a:spAutoFit/>
          </a:bodyPr>
          <a:lstStyle/>
          <a:p>
            <a:r>
              <a:rPr lang="en-US" altLang="zh-CN" sz="2700" b="1" dirty="0" smtClean="0">
                <a:solidFill>
                  <a:srgbClr val="FF0000"/>
                </a:solidFill>
                <a:latin typeface="Times New Roman"/>
              </a:rPr>
              <a:t>YANMA OLAYININ BİLEŞENLERİ</a:t>
            </a:r>
          </a:p>
        </p:txBody>
      </p:sp>
      <p:sp>
        <p:nvSpPr>
          <p:cNvPr id="2" name="TextBox 2"/>
          <p:cNvSpPr txBox="1"/>
          <p:nvPr/>
        </p:nvSpPr>
        <p:spPr>
          <a:xfrm>
            <a:off x="793394" y="1698675"/>
            <a:ext cx="6921398" cy="348691"/>
          </a:xfrm>
          <a:prstGeom prst="rect">
            <a:avLst/>
          </a:prstGeom>
          <a:noFill/>
        </p:spPr>
        <p:txBody>
          <a:bodyPr wrap="none" lIns="0" tIns="0" rIns="0" rtlCol="0">
            <a:spAutoFit/>
          </a:bodyPr>
          <a:lstStyle/>
          <a:p>
            <a:r>
              <a:rPr lang="en-US" altLang="zh-CN" sz="2400" b="1" dirty="0" smtClean="0">
                <a:solidFill>
                  <a:srgbClr val="0032CB"/>
                </a:solidFill>
                <a:latin typeface="Times New Roman"/>
              </a:rPr>
              <a:t>Bleve (Kaynayan Sıvı Genleşen Buhar Patlaması):</a:t>
            </a:r>
          </a:p>
        </p:txBody>
      </p:sp>
      <p:sp>
        <p:nvSpPr>
          <p:cNvPr id="3" name="TextBox 3"/>
          <p:cNvSpPr txBox="1"/>
          <p:nvPr/>
        </p:nvSpPr>
        <p:spPr>
          <a:xfrm>
            <a:off x="793394" y="2064435"/>
            <a:ext cx="7491679" cy="348691"/>
          </a:xfrm>
          <a:prstGeom prst="rect">
            <a:avLst/>
          </a:prstGeom>
          <a:noFill/>
        </p:spPr>
        <p:txBody>
          <a:bodyPr wrap="none" lIns="0" tIns="0" rIns="0" rtlCol="0">
            <a:spAutoFit/>
          </a:bodyPr>
          <a:lstStyle/>
          <a:p>
            <a:r>
              <a:rPr lang="en-US" altLang="zh-CN" sz="2400" dirty="0" smtClean="0">
                <a:solidFill>
                  <a:srgbClr val="000000"/>
                </a:solidFill>
                <a:latin typeface="Times New Roman"/>
              </a:rPr>
              <a:t>Bir tank yakınında meydana gelen yanma giderek tankı</a:t>
            </a:r>
          </a:p>
        </p:txBody>
      </p:sp>
      <p:sp>
        <p:nvSpPr>
          <p:cNvPr id="4" name="TextBox 4"/>
          <p:cNvSpPr txBox="1"/>
          <p:nvPr/>
        </p:nvSpPr>
        <p:spPr>
          <a:xfrm>
            <a:off x="793394" y="2430195"/>
            <a:ext cx="7218273" cy="348691"/>
          </a:xfrm>
          <a:prstGeom prst="rect">
            <a:avLst/>
          </a:prstGeom>
          <a:noFill/>
        </p:spPr>
        <p:txBody>
          <a:bodyPr wrap="none" lIns="0" tIns="0" rIns="0" rtlCol="0">
            <a:spAutoFit/>
          </a:bodyPr>
          <a:lstStyle/>
          <a:p>
            <a:r>
              <a:rPr lang="en-US" altLang="zh-CN" sz="2400" dirty="0" smtClean="0">
                <a:solidFill>
                  <a:srgbClr val="000000"/>
                </a:solidFill>
                <a:latin typeface="Times New Roman"/>
              </a:rPr>
              <a:t>ısıtır ve tank içinde ısınarak kaynamaya başlayan sıvı</a:t>
            </a:r>
          </a:p>
        </p:txBody>
      </p:sp>
      <p:sp>
        <p:nvSpPr>
          <p:cNvPr id="5" name="TextBox 5"/>
          <p:cNvSpPr txBox="1"/>
          <p:nvPr/>
        </p:nvSpPr>
        <p:spPr>
          <a:xfrm>
            <a:off x="793394" y="2795923"/>
            <a:ext cx="4705021" cy="349039"/>
          </a:xfrm>
          <a:prstGeom prst="rect">
            <a:avLst/>
          </a:prstGeom>
          <a:noFill/>
        </p:spPr>
        <p:txBody>
          <a:bodyPr wrap="none" lIns="0" tIns="0" rIns="0" rtlCol="0">
            <a:spAutoFit/>
          </a:bodyPr>
          <a:lstStyle/>
          <a:p>
            <a:r>
              <a:rPr lang="en-US" altLang="zh-CN" sz="2400" dirty="0" smtClean="0">
                <a:solidFill>
                  <a:srgbClr val="000000"/>
                </a:solidFill>
                <a:latin typeface="Times New Roman"/>
              </a:rPr>
              <a:t>tank basıncını yenerek tankı yırtar</a:t>
            </a:r>
          </a:p>
        </p:txBody>
      </p:sp>
      <p:sp>
        <p:nvSpPr>
          <p:cNvPr id="6" name="TextBox 6"/>
          <p:cNvSpPr txBox="1"/>
          <p:nvPr/>
        </p:nvSpPr>
        <p:spPr>
          <a:xfrm>
            <a:off x="793394" y="3161969"/>
            <a:ext cx="3177539" cy="348691"/>
          </a:xfrm>
          <a:prstGeom prst="rect">
            <a:avLst/>
          </a:prstGeom>
          <a:noFill/>
        </p:spPr>
        <p:txBody>
          <a:bodyPr wrap="none" lIns="0" tIns="0" rIns="0" rtlCol="0">
            <a:spAutoFit/>
          </a:bodyPr>
          <a:lstStyle/>
          <a:p>
            <a:r>
              <a:rPr lang="en-US" altLang="zh-CN" sz="2400" dirty="0" smtClean="0">
                <a:solidFill>
                  <a:srgbClr val="000000"/>
                </a:solidFill>
                <a:latin typeface="Times New Roman"/>
              </a:rPr>
              <a:t>ve patlama gerçekleşir.</a:t>
            </a:r>
          </a:p>
        </p:txBody>
      </p:sp>
      <p:sp>
        <p:nvSpPr>
          <p:cNvPr id="12" name="Veri Yer Tutucusu 11"/>
          <p:cNvSpPr>
            <a:spLocks noGrp="1"/>
          </p:cNvSpPr>
          <p:nvPr>
            <p:ph type="dt" sz="half" idx="10"/>
          </p:nvPr>
        </p:nvSpPr>
        <p:spPr/>
        <p:txBody>
          <a:bodyPr/>
          <a:lstStyle/>
          <a:p>
            <a:fld id="{064F2268-559D-486F-8F87-035548DA1CDB}" type="datetime10">
              <a:rPr lang="tr-TR" smtClean="0"/>
              <a:t>17:22</a:t>
            </a:fld>
            <a:endParaRPr lang="tr-TR"/>
          </a:p>
        </p:txBody>
      </p:sp>
      <p:sp>
        <p:nvSpPr>
          <p:cNvPr id="10" name="Slayt Numarası Yer Tutucusu 9"/>
          <p:cNvSpPr>
            <a:spLocks noGrp="1"/>
          </p:cNvSpPr>
          <p:nvPr>
            <p:ph type="sldNum" sz="quarter" idx="12"/>
          </p:nvPr>
        </p:nvSpPr>
        <p:spPr/>
        <p:txBody>
          <a:bodyPr/>
          <a:lstStyle/>
          <a:p>
            <a:fld id="{9B5D9E56-A432-4385-BBE3-44EE42913F6E}" type="slidenum">
              <a:rPr lang="tr-TR" smtClean="0"/>
              <a:pPr/>
              <a:t>40</a:t>
            </a:fld>
            <a:endParaRPr lang="tr-TR"/>
          </a:p>
        </p:txBody>
      </p:sp>
    </p:spTree>
    <p:extLst>
      <p:ext uri="{BB962C8B-B14F-4D97-AF65-F5344CB8AC3E}">
        <p14:creationId xmlns:p14="http://schemas.microsoft.com/office/powerpoint/2010/main" val="60893362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 name="Image 65"/>
          <p:cNvPicPr>
            <a:picLocks noChangeAspect="1"/>
          </p:cNvPicPr>
          <p:nvPr/>
        </p:nvPicPr>
        <p:blipFill>
          <a:blip r:embed="rId2" cstate="print"/>
          <a:stretch>
            <a:fillRect/>
          </a:stretch>
        </p:blipFill>
        <p:spPr>
          <a:xfrm>
            <a:off x="5788152" y="1709927"/>
            <a:ext cx="2779776" cy="3191256"/>
          </a:xfrm>
          <a:prstGeom prst="rect">
            <a:avLst/>
          </a:prstGeom>
        </p:spPr>
      </p:pic>
      <p:pic>
        <p:nvPicPr>
          <p:cNvPr id="66" name="Image 66"/>
          <p:cNvPicPr>
            <a:picLocks noChangeAspect="1"/>
          </p:cNvPicPr>
          <p:nvPr/>
        </p:nvPicPr>
        <p:blipFill>
          <a:blip r:embed="rId3" cstate="print"/>
          <a:stretch>
            <a:fillRect/>
          </a:stretch>
        </p:blipFill>
        <p:spPr>
          <a:xfrm>
            <a:off x="3502152" y="3429000"/>
            <a:ext cx="1892808" cy="2313432"/>
          </a:xfrm>
          <a:prstGeom prst="rect">
            <a:avLst/>
          </a:prstGeom>
        </p:spPr>
      </p:pic>
      <p:sp>
        <p:nvSpPr>
          <p:cNvPr id="9" name="TextBox 1"/>
          <p:cNvSpPr txBox="1"/>
          <p:nvPr/>
        </p:nvSpPr>
        <p:spPr>
          <a:xfrm>
            <a:off x="2731896" y="507276"/>
            <a:ext cx="5127309" cy="406573"/>
          </a:xfrm>
          <a:prstGeom prst="rect">
            <a:avLst/>
          </a:prstGeom>
          <a:noFill/>
        </p:spPr>
        <p:txBody>
          <a:bodyPr wrap="none" lIns="0" tIns="0" rIns="0" rtlCol="0">
            <a:spAutoFit/>
          </a:bodyPr>
          <a:lstStyle/>
          <a:p>
            <a:r>
              <a:rPr lang="en-US" altLang="zh-CN" sz="2700" b="1" dirty="0" smtClean="0">
                <a:solidFill>
                  <a:srgbClr val="FF0000"/>
                </a:solidFill>
                <a:latin typeface="Times New Roman"/>
              </a:rPr>
              <a:t>YANGIN SÖNDÜRME MADDELERİ</a:t>
            </a:r>
          </a:p>
        </p:txBody>
      </p:sp>
      <p:sp>
        <p:nvSpPr>
          <p:cNvPr id="2" name="TextBox 2"/>
          <p:cNvSpPr txBox="1"/>
          <p:nvPr/>
        </p:nvSpPr>
        <p:spPr>
          <a:xfrm>
            <a:off x="793394" y="1698675"/>
            <a:ext cx="3332644" cy="415498"/>
          </a:xfrm>
          <a:prstGeom prst="rect">
            <a:avLst/>
          </a:prstGeom>
          <a:noFill/>
        </p:spPr>
        <p:txBody>
          <a:bodyPr wrap="none" lIns="0" tIns="0" rIns="0" rtlCol="0">
            <a:spAutoFit/>
          </a:bodyPr>
          <a:lstStyle/>
          <a:p>
            <a:r>
              <a:rPr lang="en-US" altLang="zh-CN" sz="2400" b="1" u="sng" dirty="0" smtClean="0">
                <a:solidFill>
                  <a:srgbClr val="000000"/>
                </a:solidFill>
                <a:latin typeface="Times New Roman"/>
              </a:rPr>
              <a:t>Suyun; </a:t>
            </a:r>
            <a:r>
              <a:rPr lang="en-US" altLang="zh-CN" sz="2400" dirty="0" smtClean="0">
                <a:solidFill>
                  <a:srgbClr val="000000"/>
                </a:solidFill>
                <a:latin typeface="Times New Roman"/>
              </a:rPr>
              <a:t>soğutma, </a:t>
            </a:r>
            <a:r>
              <a:rPr lang="en-US" altLang="zh-CN" sz="2400" dirty="0" err="1" smtClean="0">
                <a:solidFill>
                  <a:srgbClr val="000000"/>
                </a:solidFill>
                <a:latin typeface="Times New Roman"/>
              </a:rPr>
              <a:t>kaplama</a:t>
            </a:r>
            <a:r>
              <a:rPr lang="tr-TR" altLang="zh-CN" sz="2400" dirty="0" smtClean="0">
                <a:solidFill>
                  <a:srgbClr val="000000"/>
                </a:solidFill>
                <a:latin typeface="Times New Roman"/>
              </a:rPr>
              <a:t>,</a:t>
            </a:r>
            <a:endParaRPr lang="en-US" altLang="zh-CN" sz="2400" dirty="0" smtClean="0">
              <a:solidFill>
                <a:srgbClr val="000000"/>
              </a:solidFill>
              <a:latin typeface="Times New Roman"/>
            </a:endParaRPr>
          </a:p>
        </p:txBody>
      </p:sp>
      <p:sp>
        <p:nvSpPr>
          <p:cNvPr id="3" name="TextBox 3"/>
          <p:cNvSpPr txBox="1"/>
          <p:nvPr/>
        </p:nvSpPr>
        <p:spPr>
          <a:xfrm>
            <a:off x="793394" y="2064435"/>
            <a:ext cx="3349726" cy="348691"/>
          </a:xfrm>
          <a:prstGeom prst="rect">
            <a:avLst/>
          </a:prstGeom>
          <a:noFill/>
        </p:spPr>
        <p:txBody>
          <a:bodyPr wrap="none" lIns="0" tIns="0" rIns="0" rtlCol="0">
            <a:spAutoFit/>
          </a:bodyPr>
          <a:lstStyle/>
          <a:p>
            <a:r>
              <a:rPr lang="en-US" altLang="zh-CN" sz="2400" dirty="0" smtClean="0">
                <a:solidFill>
                  <a:srgbClr val="000000"/>
                </a:solidFill>
                <a:latin typeface="Times New Roman"/>
              </a:rPr>
              <a:t>boğma ve emülsiyon için</a:t>
            </a:r>
          </a:p>
        </p:txBody>
      </p:sp>
      <p:sp>
        <p:nvSpPr>
          <p:cNvPr id="4" name="TextBox 4"/>
          <p:cNvSpPr txBox="1"/>
          <p:nvPr/>
        </p:nvSpPr>
        <p:spPr>
          <a:xfrm>
            <a:off x="793394" y="2430195"/>
            <a:ext cx="3145536" cy="348691"/>
          </a:xfrm>
          <a:prstGeom prst="rect">
            <a:avLst/>
          </a:prstGeom>
          <a:noFill/>
        </p:spPr>
        <p:txBody>
          <a:bodyPr wrap="none" lIns="0" tIns="0" rIns="0" rtlCol="0">
            <a:spAutoFit/>
          </a:bodyPr>
          <a:lstStyle/>
          <a:p>
            <a:r>
              <a:rPr lang="en-US" altLang="zh-CN" sz="2400" dirty="0" smtClean="0">
                <a:solidFill>
                  <a:srgbClr val="000000"/>
                </a:solidFill>
                <a:latin typeface="Times New Roman"/>
              </a:rPr>
              <a:t>kullanma (suyun damla</a:t>
            </a:r>
          </a:p>
        </p:txBody>
      </p:sp>
      <p:sp>
        <p:nvSpPr>
          <p:cNvPr id="5" name="TextBox 5"/>
          <p:cNvSpPr txBox="1"/>
          <p:nvPr/>
        </p:nvSpPr>
        <p:spPr>
          <a:xfrm>
            <a:off x="793394" y="2795923"/>
            <a:ext cx="3116340" cy="349039"/>
          </a:xfrm>
          <a:prstGeom prst="rect">
            <a:avLst/>
          </a:prstGeom>
          <a:noFill/>
        </p:spPr>
        <p:txBody>
          <a:bodyPr wrap="none" lIns="0" tIns="0" rIns="0" rtlCol="0">
            <a:spAutoFit/>
          </a:bodyPr>
          <a:lstStyle/>
          <a:p>
            <a:r>
              <a:rPr lang="en-US" altLang="zh-CN" sz="2400" dirty="0" smtClean="0">
                <a:solidFill>
                  <a:srgbClr val="000000"/>
                </a:solidFill>
                <a:latin typeface="Times New Roman"/>
              </a:rPr>
              <a:t>halinde püskürtülmesi)</a:t>
            </a:r>
          </a:p>
        </p:txBody>
      </p:sp>
      <p:sp>
        <p:nvSpPr>
          <p:cNvPr id="6" name="TextBox 6"/>
          <p:cNvSpPr txBox="1"/>
          <p:nvPr/>
        </p:nvSpPr>
        <p:spPr>
          <a:xfrm>
            <a:off x="793394" y="3161969"/>
            <a:ext cx="2367737" cy="348691"/>
          </a:xfrm>
          <a:prstGeom prst="rect">
            <a:avLst/>
          </a:prstGeom>
          <a:noFill/>
        </p:spPr>
        <p:txBody>
          <a:bodyPr wrap="none" lIns="0" tIns="0" rIns="0" rtlCol="0">
            <a:spAutoFit/>
          </a:bodyPr>
          <a:lstStyle/>
          <a:p>
            <a:r>
              <a:rPr lang="en-US" altLang="zh-CN" sz="2400" dirty="0" smtClean="0">
                <a:solidFill>
                  <a:srgbClr val="000000"/>
                </a:solidFill>
                <a:latin typeface="Times New Roman"/>
              </a:rPr>
              <a:t>özellikleri vardır.</a:t>
            </a:r>
          </a:p>
        </p:txBody>
      </p:sp>
      <p:sp>
        <p:nvSpPr>
          <p:cNvPr id="7" name="TextBox 7"/>
          <p:cNvSpPr txBox="1"/>
          <p:nvPr/>
        </p:nvSpPr>
        <p:spPr>
          <a:xfrm>
            <a:off x="3272282" y="5841111"/>
            <a:ext cx="2669133" cy="261518"/>
          </a:xfrm>
          <a:prstGeom prst="rect">
            <a:avLst/>
          </a:prstGeom>
          <a:noFill/>
        </p:spPr>
        <p:txBody>
          <a:bodyPr wrap="none" lIns="0" tIns="0" rIns="0" rtlCol="0">
            <a:spAutoFit/>
          </a:bodyPr>
          <a:lstStyle/>
          <a:p>
            <a:r>
              <a:rPr lang="en-US" altLang="zh-CN" sz="1800" b="1" dirty="0" smtClean="0">
                <a:solidFill>
                  <a:srgbClr val="C00000"/>
                </a:solidFill>
                <a:latin typeface="Times New Roman"/>
              </a:rPr>
              <a:t>Su elektrik yangınlarında</a:t>
            </a:r>
          </a:p>
        </p:txBody>
      </p:sp>
      <p:sp>
        <p:nvSpPr>
          <p:cNvPr id="8" name="TextBox 8"/>
          <p:cNvSpPr txBox="1"/>
          <p:nvPr/>
        </p:nvSpPr>
        <p:spPr>
          <a:xfrm>
            <a:off x="3995039" y="6115431"/>
            <a:ext cx="1226896" cy="261518"/>
          </a:xfrm>
          <a:prstGeom prst="rect">
            <a:avLst/>
          </a:prstGeom>
          <a:noFill/>
        </p:spPr>
        <p:txBody>
          <a:bodyPr wrap="none" lIns="0" tIns="0" rIns="0" rtlCol="0">
            <a:spAutoFit/>
          </a:bodyPr>
          <a:lstStyle/>
          <a:p>
            <a:r>
              <a:rPr lang="en-US" altLang="zh-CN" sz="1800" b="1" dirty="0" smtClean="0">
                <a:solidFill>
                  <a:srgbClr val="C00000"/>
                </a:solidFill>
                <a:latin typeface="Times New Roman"/>
              </a:rPr>
              <a:t>kullanılmaz</a:t>
            </a:r>
          </a:p>
        </p:txBody>
      </p:sp>
      <p:sp>
        <p:nvSpPr>
          <p:cNvPr id="13" name="Veri Yer Tutucusu 12"/>
          <p:cNvSpPr>
            <a:spLocks noGrp="1"/>
          </p:cNvSpPr>
          <p:nvPr>
            <p:ph type="dt" sz="half" idx="10"/>
          </p:nvPr>
        </p:nvSpPr>
        <p:spPr/>
        <p:txBody>
          <a:bodyPr/>
          <a:lstStyle/>
          <a:p>
            <a:fld id="{98EA5BD6-CE1D-443D-83E0-882F00A3D479}" type="datetime10">
              <a:rPr lang="tr-TR" smtClean="0"/>
              <a:t>17:22</a:t>
            </a:fld>
            <a:endParaRPr lang="tr-TR"/>
          </a:p>
        </p:txBody>
      </p:sp>
      <p:sp>
        <p:nvSpPr>
          <p:cNvPr id="11" name="Slayt Numarası Yer Tutucusu 10"/>
          <p:cNvSpPr>
            <a:spLocks noGrp="1"/>
          </p:cNvSpPr>
          <p:nvPr>
            <p:ph type="sldNum" sz="quarter" idx="12"/>
          </p:nvPr>
        </p:nvSpPr>
        <p:spPr/>
        <p:txBody>
          <a:bodyPr/>
          <a:lstStyle/>
          <a:p>
            <a:fld id="{9B5D9E56-A432-4385-BBE3-44EE42913F6E}" type="slidenum">
              <a:rPr lang="tr-TR" smtClean="0"/>
              <a:pPr/>
              <a:t>41</a:t>
            </a:fld>
            <a:endParaRPr lang="tr-TR"/>
          </a:p>
        </p:txBody>
      </p:sp>
    </p:spTree>
    <p:extLst>
      <p:ext uri="{BB962C8B-B14F-4D97-AF65-F5344CB8AC3E}">
        <p14:creationId xmlns:p14="http://schemas.microsoft.com/office/powerpoint/2010/main" val="279602352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 name="Image 68"/>
          <p:cNvPicPr>
            <a:picLocks noChangeAspect="1"/>
          </p:cNvPicPr>
          <p:nvPr/>
        </p:nvPicPr>
        <p:blipFill>
          <a:blip r:embed="rId2" cstate="print"/>
          <a:stretch>
            <a:fillRect/>
          </a:stretch>
        </p:blipFill>
        <p:spPr>
          <a:xfrm>
            <a:off x="4837176" y="2788920"/>
            <a:ext cx="3730752" cy="2770632"/>
          </a:xfrm>
          <a:prstGeom prst="rect">
            <a:avLst/>
          </a:prstGeom>
          <a:solidFill>
            <a:srgbClr val="FFFFFF">
              <a:shade val="85000"/>
            </a:srgbClr>
          </a:solidFill>
          <a:ln w="190500" cap="rnd">
            <a:solidFill>
              <a:schemeClr val="accent3">
                <a:lumMod val="20000"/>
                <a:lumOff val="80000"/>
              </a:schemeClr>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11" name="TextBox 1"/>
          <p:cNvSpPr txBox="1"/>
          <p:nvPr/>
        </p:nvSpPr>
        <p:spPr>
          <a:xfrm>
            <a:off x="2731896" y="507276"/>
            <a:ext cx="5127309" cy="406573"/>
          </a:xfrm>
          <a:prstGeom prst="rect">
            <a:avLst/>
          </a:prstGeom>
          <a:noFill/>
        </p:spPr>
        <p:txBody>
          <a:bodyPr wrap="none" lIns="0" tIns="0" rIns="0" rtlCol="0">
            <a:spAutoFit/>
          </a:bodyPr>
          <a:lstStyle/>
          <a:p>
            <a:r>
              <a:rPr lang="en-US" altLang="zh-CN" sz="2700" b="1" dirty="0" smtClean="0">
                <a:solidFill>
                  <a:srgbClr val="FF0000"/>
                </a:solidFill>
                <a:latin typeface="Times New Roman"/>
              </a:rPr>
              <a:t>YANGIN SÖNDÜRME MADDELERİ</a:t>
            </a:r>
          </a:p>
        </p:txBody>
      </p:sp>
      <p:sp>
        <p:nvSpPr>
          <p:cNvPr id="2" name="TextBox 2"/>
          <p:cNvSpPr txBox="1"/>
          <p:nvPr/>
        </p:nvSpPr>
        <p:spPr>
          <a:xfrm>
            <a:off x="793394" y="1684324"/>
            <a:ext cx="3278141" cy="446276"/>
          </a:xfrm>
          <a:prstGeom prst="rect">
            <a:avLst/>
          </a:prstGeom>
          <a:solidFill>
            <a:schemeClr val="accent4">
              <a:lumMod val="20000"/>
              <a:lumOff val="80000"/>
            </a:schemeClr>
          </a:solidFill>
          <a:ln>
            <a:noFill/>
          </a:ln>
        </p:spPr>
        <p:style>
          <a:lnRef idx="2">
            <a:schemeClr val="accent1"/>
          </a:lnRef>
          <a:fillRef idx="1">
            <a:schemeClr val="lt1"/>
          </a:fillRef>
          <a:effectRef idx="0">
            <a:schemeClr val="accent1"/>
          </a:effectRef>
          <a:fontRef idx="minor">
            <a:schemeClr val="dk1"/>
          </a:fontRef>
        </p:style>
        <p:txBody>
          <a:bodyPr wrap="none" lIns="0" tIns="0" rIns="0" rtlCol="0">
            <a:spAutoFit/>
          </a:bodyPr>
          <a:lstStyle/>
          <a:p>
            <a:r>
              <a:rPr lang="en-US" altLang="zh-CN" sz="2600" dirty="0" smtClean="0">
                <a:solidFill>
                  <a:srgbClr val="0032CB"/>
                </a:solidFill>
                <a:latin typeface="Times New Roman" pitchFamily="18" charset="0"/>
                <a:cs typeface="Times New Roman" pitchFamily="18" charset="0"/>
              </a:rPr>
              <a:t> Karbondioksit (CO</a:t>
            </a:r>
            <a:r>
              <a:rPr lang="en-US" altLang="zh-CN" sz="2600" baseline="-25000" dirty="0" smtClean="0">
                <a:solidFill>
                  <a:srgbClr val="0032CB"/>
                </a:solidFill>
                <a:latin typeface="Times New Roman" pitchFamily="18" charset="0"/>
                <a:cs typeface="Times New Roman" pitchFamily="18" charset="0"/>
              </a:rPr>
              <a:t>2</a:t>
            </a:r>
            <a:r>
              <a:rPr lang="en-US" altLang="zh-CN" sz="2600" dirty="0" smtClean="0">
                <a:solidFill>
                  <a:srgbClr val="0032CB"/>
                </a:solidFill>
                <a:latin typeface="Times New Roman" pitchFamily="18" charset="0"/>
                <a:cs typeface="Times New Roman" pitchFamily="18" charset="0"/>
              </a:rPr>
              <a:t>):</a:t>
            </a:r>
          </a:p>
        </p:txBody>
      </p:sp>
      <p:sp>
        <p:nvSpPr>
          <p:cNvPr id="3" name="TextBox 3"/>
          <p:cNvSpPr txBox="1"/>
          <p:nvPr/>
        </p:nvSpPr>
        <p:spPr>
          <a:xfrm>
            <a:off x="793394" y="2050084"/>
            <a:ext cx="7106412" cy="348691"/>
          </a:xfrm>
          <a:prstGeom prst="rect">
            <a:avLst/>
          </a:prstGeom>
          <a:noFill/>
        </p:spPr>
        <p:txBody>
          <a:bodyPr wrap="none" lIns="0" tIns="0" rIns="0" rtlCol="0">
            <a:spAutoFit/>
          </a:bodyPr>
          <a:lstStyle/>
          <a:p>
            <a:r>
              <a:rPr lang="en-US" altLang="zh-CN" sz="2400" dirty="0" smtClean="0">
                <a:solidFill>
                  <a:srgbClr val="000000"/>
                </a:solidFill>
                <a:latin typeface="Times New Roman"/>
              </a:rPr>
              <a:t>Akaryakıt ve elektrik kaynaklı yangınlarda kullanılır.</a:t>
            </a:r>
          </a:p>
        </p:txBody>
      </p:sp>
      <p:sp>
        <p:nvSpPr>
          <p:cNvPr id="4" name="TextBox 4"/>
          <p:cNvSpPr txBox="1"/>
          <p:nvPr/>
        </p:nvSpPr>
        <p:spPr>
          <a:xfrm>
            <a:off x="793394" y="2781858"/>
            <a:ext cx="3347313" cy="348691"/>
          </a:xfrm>
          <a:prstGeom prst="rect">
            <a:avLst/>
          </a:prstGeom>
          <a:noFill/>
        </p:spPr>
        <p:txBody>
          <a:bodyPr wrap="none" lIns="0" tIns="0" rIns="0" rtlCol="0">
            <a:spAutoFit/>
          </a:bodyPr>
          <a:lstStyle/>
          <a:p>
            <a:r>
              <a:rPr lang="en-US" altLang="zh-CN" sz="2400" dirty="0" smtClean="0">
                <a:solidFill>
                  <a:srgbClr val="000000"/>
                </a:solidFill>
                <a:latin typeface="Times New Roman"/>
              </a:rPr>
              <a:t>Yanıcı olmayıp, kimyasal</a:t>
            </a:r>
          </a:p>
        </p:txBody>
      </p:sp>
      <p:sp>
        <p:nvSpPr>
          <p:cNvPr id="5" name="TextBox 5"/>
          <p:cNvSpPr txBox="1"/>
          <p:nvPr/>
        </p:nvSpPr>
        <p:spPr>
          <a:xfrm>
            <a:off x="793394" y="3147618"/>
            <a:ext cx="3074517" cy="348691"/>
          </a:xfrm>
          <a:prstGeom prst="rect">
            <a:avLst/>
          </a:prstGeom>
          <a:noFill/>
        </p:spPr>
        <p:txBody>
          <a:bodyPr wrap="none" lIns="0" tIns="0" rIns="0" rtlCol="0">
            <a:spAutoFit/>
          </a:bodyPr>
          <a:lstStyle/>
          <a:p>
            <a:r>
              <a:rPr lang="en-US" altLang="zh-CN" sz="2400" dirty="0" smtClean="0">
                <a:solidFill>
                  <a:srgbClr val="000000"/>
                </a:solidFill>
                <a:latin typeface="Times New Roman"/>
              </a:rPr>
              <a:t>maddelerle birleşmez.</a:t>
            </a:r>
          </a:p>
        </p:txBody>
      </p:sp>
      <p:sp>
        <p:nvSpPr>
          <p:cNvPr id="6" name="TextBox 6"/>
          <p:cNvSpPr txBox="1"/>
          <p:nvPr/>
        </p:nvSpPr>
        <p:spPr>
          <a:xfrm>
            <a:off x="793394" y="3879138"/>
            <a:ext cx="3631996" cy="348691"/>
          </a:xfrm>
          <a:prstGeom prst="rect">
            <a:avLst/>
          </a:prstGeom>
          <a:noFill/>
        </p:spPr>
        <p:txBody>
          <a:bodyPr wrap="none" lIns="0" tIns="0" rIns="0" rtlCol="0">
            <a:spAutoFit/>
          </a:bodyPr>
          <a:lstStyle/>
          <a:p>
            <a:r>
              <a:rPr lang="en-US" altLang="zh-CN" sz="2400" dirty="0" smtClean="0">
                <a:solidFill>
                  <a:srgbClr val="000000"/>
                </a:solidFill>
                <a:latin typeface="Times New Roman"/>
              </a:rPr>
              <a:t>Gaz halinde püskürtüldüğü</a:t>
            </a:r>
          </a:p>
        </p:txBody>
      </p:sp>
      <p:sp>
        <p:nvSpPr>
          <p:cNvPr id="7" name="TextBox 7"/>
          <p:cNvSpPr txBox="1"/>
          <p:nvPr/>
        </p:nvSpPr>
        <p:spPr>
          <a:xfrm>
            <a:off x="793394" y="4245279"/>
            <a:ext cx="3587191" cy="348691"/>
          </a:xfrm>
          <a:prstGeom prst="rect">
            <a:avLst/>
          </a:prstGeom>
          <a:noFill/>
        </p:spPr>
        <p:txBody>
          <a:bodyPr wrap="none" lIns="0" tIns="0" rIns="0" rtlCol="0">
            <a:spAutoFit/>
          </a:bodyPr>
          <a:lstStyle/>
          <a:p>
            <a:r>
              <a:rPr lang="en-US" altLang="zh-CN" sz="2400" dirty="0" smtClean="0">
                <a:solidFill>
                  <a:srgbClr val="000000"/>
                </a:solidFill>
                <a:latin typeface="Times New Roman"/>
              </a:rPr>
              <a:t>için ateş üzerine yayılarak</a:t>
            </a:r>
          </a:p>
        </p:txBody>
      </p:sp>
      <p:sp>
        <p:nvSpPr>
          <p:cNvPr id="8" name="TextBox 8"/>
          <p:cNvSpPr txBox="1"/>
          <p:nvPr/>
        </p:nvSpPr>
        <p:spPr>
          <a:xfrm>
            <a:off x="793394" y="4611039"/>
            <a:ext cx="3553663" cy="348691"/>
          </a:xfrm>
          <a:prstGeom prst="rect">
            <a:avLst/>
          </a:prstGeom>
          <a:noFill/>
        </p:spPr>
        <p:txBody>
          <a:bodyPr wrap="none" lIns="0" tIns="0" rIns="0" rtlCol="0">
            <a:spAutoFit/>
          </a:bodyPr>
          <a:lstStyle/>
          <a:p>
            <a:r>
              <a:rPr lang="en-US" altLang="zh-CN" sz="2400" dirty="0" smtClean="0">
                <a:solidFill>
                  <a:srgbClr val="000000"/>
                </a:solidFill>
                <a:latin typeface="Times New Roman"/>
              </a:rPr>
              <a:t>yanıcı maddenin oksijenle</a:t>
            </a:r>
          </a:p>
        </p:txBody>
      </p:sp>
      <p:sp>
        <p:nvSpPr>
          <p:cNvPr id="9" name="TextBox 9"/>
          <p:cNvSpPr txBox="1"/>
          <p:nvPr/>
        </p:nvSpPr>
        <p:spPr>
          <a:xfrm>
            <a:off x="793394" y="4976799"/>
            <a:ext cx="3497884" cy="348691"/>
          </a:xfrm>
          <a:prstGeom prst="rect">
            <a:avLst/>
          </a:prstGeom>
          <a:noFill/>
        </p:spPr>
        <p:txBody>
          <a:bodyPr wrap="none" lIns="0" tIns="0" rIns="0" rtlCol="0">
            <a:spAutoFit/>
          </a:bodyPr>
          <a:lstStyle/>
          <a:p>
            <a:r>
              <a:rPr lang="en-US" altLang="zh-CN" sz="2400" dirty="0" smtClean="0">
                <a:solidFill>
                  <a:srgbClr val="000000"/>
                </a:solidFill>
                <a:latin typeface="Times New Roman"/>
              </a:rPr>
              <a:t>irtibatını keser ve yangını</a:t>
            </a:r>
          </a:p>
        </p:txBody>
      </p:sp>
      <p:sp>
        <p:nvSpPr>
          <p:cNvPr id="10" name="TextBox 10"/>
          <p:cNvSpPr txBox="1"/>
          <p:nvPr/>
        </p:nvSpPr>
        <p:spPr>
          <a:xfrm>
            <a:off x="793394" y="5342534"/>
            <a:ext cx="3860292" cy="348691"/>
          </a:xfrm>
          <a:prstGeom prst="rect">
            <a:avLst/>
          </a:prstGeom>
          <a:noFill/>
        </p:spPr>
        <p:txBody>
          <a:bodyPr wrap="none" lIns="0" tIns="0" rIns="0" rtlCol="0">
            <a:spAutoFit/>
          </a:bodyPr>
          <a:lstStyle/>
          <a:p>
            <a:r>
              <a:rPr lang="en-US" altLang="zh-CN" sz="2400" dirty="0" smtClean="0">
                <a:solidFill>
                  <a:srgbClr val="000000"/>
                </a:solidFill>
                <a:latin typeface="Times New Roman"/>
              </a:rPr>
              <a:t>boğma yöntemiyle söndürür.</a:t>
            </a:r>
          </a:p>
        </p:txBody>
      </p:sp>
      <p:sp>
        <p:nvSpPr>
          <p:cNvPr id="15" name="Veri Yer Tutucusu 14"/>
          <p:cNvSpPr>
            <a:spLocks noGrp="1"/>
          </p:cNvSpPr>
          <p:nvPr>
            <p:ph type="dt" sz="half" idx="10"/>
          </p:nvPr>
        </p:nvSpPr>
        <p:spPr/>
        <p:txBody>
          <a:bodyPr/>
          <a:lstStyle/>
          <a:p>
            <a:fld id="{62C98027-47F1-467D-A26E-8368BC2ADBD4}" type="datetime10">
              <a:rPr lang="tr-TR" smtClean="0"/>
              <a:t>17:22</a:t>
            </a:fld>
            <a:endParaRPr lang="tr-TR"/>
          </a:p>
        </p:txBody>
      </p:sp>
      <p:sp>
        <p:nvSpPr>
          <p:cNvPr id="13" name="Slayt Numarası Yer Tutucusu 12"/>
          <p:cNvSpPr>
            <a:spLocks noGrp="1"/>
          </p:cNvSpPr>
          <p:nvPr>
            <p:ph type="sldNum" sz="quarter" idx="12"/>
          </p:nvPr>
        </p:nvSpPr>
        <p:spPr/>
        <p:txBody>
          <a:bodyPr/>
          <a:lstStyle/>
          <a:p>
            <a:fld id="{9B5D9E56-A432-4385-BBE3-44EE42913F6E}" type="slidenum">
              <a:rPr lang="tr-TR" smtClean="0"/>
              <a:pPr/>
              <a:t>42</a:t>
            </a:fld>
            <a:endParaRPr lang="tr-TR"/>
          </a:p>
        </p:txBody>
      </p:sp>
    </p:spTree>
    <p:extLst>
      <p:ext uri="{BB962C8B-B14F-4D97-AF65-F5344CB8AC3E}">
        <p14:creationId xmlns:p14="http://schemas.microsoft.com/office/powerpoint/2010/main" val="404910972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 name="Image 70"/>
          <p:cNvPicPr>
            <a:picLocks noChangeAspect="1"/>
          </p:cNvPicPr>
          <p:nvPr/>
        </p:nvPicPr>
        <p:blipFill>
          <a:blip r:embed="rId2" cstate="print"/>
          <a:stretch>
            <a:fillRect/>
          </a:stretch>
        </p:blipFill>
        <p:spPr>
          <a:xfrm>
            <a:off x="5648553" y="3573016"/>
            <a:ext cx="3131035" cy="2571921"/>
          </a:xfrm>
          <a:prstGeom prst="rect">
            <a:avLst/>
          </a:prstGeom>
          <a:solidFill>
            <a:srgbClr val="FFFFFF">
              <a:shade val="85000"/>
            </a:srgbClr>
          </a:solidFill>
          <a:ln w="190500" cap="rnd">
            <a:solidFill>
              <a:schemeClr val="accent6">
                <a:lumMod val="40000"/>
                <a:lumOff val="60000"/>
              </a:schemeClr>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13" name="TextBox 1"/>
          <p:cNvSpPr txBox="1"/>
          <p:nvPr/>
        </p:nvSpPr>
        <p:spPr>
          <a:xfrm>
            <a:off x="2731896" y="507276"/>
            <a:ext cx="5127309" cy="406573"/>
          </a:xfrm>
          <a:prstGeom prst="rect">
            <a:avLst/>
          </a:prstGeom>
          <a:noFill/>
        </p:spPr>
        <p:txBody>
          <a:bodyPr wrap="none" lIns="0" tIns="0" rIns="0" rtlCol="0">
            <a:spAutoFit/>
          </a:bodyPr>
          <a:lstStyle/>
          <a:p>
            <a:r>
              <a:rPr lang="en-US" altLang="zh-CN" sz="2700" b="1" dirty="0" smtClean="0">
                <a:solidFill>
                  <a:srgbClr val="FF0000"/>
                </a:solidFill>
                <a:latin typeface="Times New Roman"/>
              </a:rPr>
              <a:t>YANGIN SÖNDÜRME MADDELERİ</a:t>
            </a:r>
          </a:p>
        </p:txBody>
      </p:sp>
      <p:sp>
        <p:nvSpPr>
          <p:cNvPr id="2" name="TextBox 2"/>
          <p:cNvSpPr txBox="1"/>
          <p:nvPr/>
        </p:nvSpPr>
        <p:spPr>
          <a:xfrm>
            <a:off x="793394" y="1696770"/>
            <a:ext cx="4282775" cy="446276"/>
          </a:xfrm>
          <a:prstGeom prst="rect">
            <a:avLst/>
          </a:prstGeom>
          <a:noFill/>
        </p:spPr>
        <p:txBody>
          <a:bodyPr wrap="none" lIns="0" tIns="0" rIns="0" rtlCol="0">
            <a:spAutoFit/>
          </a:bodyPr>
          <a:lstStyle/>
          <a:p>
            <a:r>
              <a:rPr lang="en-US" altLang="zh-CN" sz="2600" dirty="0" smtClean="0">
                <a:solidFill>
                  <a:srgbClr val="0032CB"/>
                </a:solidFill>
                <a:latin typeface="Times New Roman" pitchFamily="18" charset="0"/>
                <a:cs typeface="Times New Roman" pitchFamily="18" charset="0"/>
              </a:rPr>
              <a:t> Kuru Kimyevi Tozlar (KKT):</a:t>
            </a:r>
          </a:p>
        </p:txBody>
      </p:sp>
      <p:sp>
        <p:nvSpPr>
          <p:cNvPr id="3" name="TextBox 3"/>
          <p:cNvSpPr txBox="1"/>
          <p:nvPr/>
        </p:nvSpPr>
        <p:spPr>
          <a:xfrm>
            <a:off x="793394" y="2062625"/>
            <a:ext cx="6291787" cy="1154162"/>
          </a:xfrm>
          <a:prstGeom prst="rect">
            <a:avLst/>
          </a:prstGeom>
          <a:noFill/>
        </p:spPr>
        <p:txBody>
          <a:bodyPr wrap="none" lIns="0" tIns="0" rIns="0" rtlCol="0">
            <a:spAutoFit/>
          </a:bodyPr>
          <a:lstStyle/>
          <a:p>
            <a:r>
              <a:rPr lang="en-US" altLang="zh-CN" sz="2400" dirty="0" smtClean="0">
                <a:solidFill>
                  <a:srgbClr val="000000"/>
                </a:solidFill>
                <a:latin typeface="Times New Roman"/>
              </a:rPr>
              <a:t>A-B-C sınıfı yangınlara karşı etkili, </a:t>
            </a:r>
            <a:r>
              <a:rPr lang="tr-TR" altLang="zh-CN" sz="2400" dirty="0" smtClean="0">
                <a:solidFill>
                  <a:srgbClr val="000000"/>
                </a:solidFill>
                <a:latin typeface="Times New Roman"/>
              </a:rPr>
              <a:t>boğma metodu</a:t>
            </a:r>
          </a:p>
          <a:p>
            <a:r>
              <a:rPr lang="tr-TR" altLang="zh-CN" sz="2400" dirty="0" smtClean="0">
                <a:solidFill>
                  <a:srgbClr val="000000"/>
                </a:solidFill>
                <a:latin typeface="Times New Roman"/>
              </a:rPr>
              <a:t> ile söndürme yeteneğine </a:t>
            </a:r>
            <a:r>
              <a:rPr lang="tr-TR" altLang="zh-CN" sz="2400" dirty="0">
                <a:solidFill>
                  <a:srgbClr val="000000"/>
                </a:solidFill>
                <a:latin typeface="Times New Roman"/>
              </a:rPr>
              <a:t>sahiptir. </a:t>
            </a:r>
            <a:endParaRPr lang="tr-TR" altLang="zh-CN" sz="2400" dirty="0" smtClean="0">
              <a:solidFill>
                <a:srgbClr val="000000"/>
              </a:solidFill>
              <a:latin typeface="Times New Roman"/>
            </a:endParaRPr>
          </a:p>
          <a:p>
            <a:r>
              <a:rPr lang="tr-TR" altLang="zh-CN" sz="2400" dirty="0" smtClean="0">
                <a:solidFill>
                  <a:srgbClr val="000000"/>
                </a:solidFill>
                <a:latin typeface="Times New Roman"/>
              </a:rPr>
              <a:t>KKT </a:t>
            </a:r>
            <a:r>
              <a:rPr lang="tr-TR" altLang="zh-CN" sz="2400" dirty="0">
                <a:solidFill>
                  <a:srgbClr val="000000"/>
                </a:solidFill>
                <a:latin typeface="Times New Roman"/>
              </a:rPr>
              <a:t>genellikle akaryakıt yangınlarda kullanılır</a:t>
            </a:r>
            <a:endParaRPr lang="en-US" altLang="zh-CN" sz="2400" dirty="0" smtClean="0">
              <a:solidFill>
                <a:srgbClr val="000000"/>
              </a:solidFill>
              <a:latin typeface="Times New Roman"/>
            </a:endParaRPr>
          </a:p>
        </p:txBody>
      </p:sp>
      <p:sp>
        <p:nvSpPr>
          <p:cNvPr id="6" name="TextBox 6"/>
          <p:cNvSpPr txBox="1"/>
          <p:nvPr/>
        </p:nvSpPr>
        <p:spPr>
          <a:xfrm>
            <a:off x="793394" y="3525951"/>
            <a:ext cx="5184038" cy="348691"/>
          </a:xfrm>
          <a:prstGeom prst="rect">
            <a:avLst/>
          </a:prstGeom>
          <a:noFill/>
        </p:spPr>
        <p:txBody>
          <a:bodyPr wrap="none" lIns="0" tIns="0" rIns="0" rtlCol="0">
            <a:spAutoFit/>
          </a:bodyPr>
          <a:lstStyle/>
          <a:p>
            <a:r>
              <a:rPr lang="en-US" altLang="zh-CN" sz="2400" dirty="0" smtClean="0">
                <a:solidFill>
                  <a:srgbClr val="000000"/>
                </a:solidFill>
                <a:latin typeface="Times New Roman"/>
              </a:rPr>
              <a:t>Kuru kimyevi tozlar metaller üzerinde</a:t>
            </a:r>
          </a:p>
        </p:txBody>
      </p:sp>
      <p:sp>
        <p:nvSpPr>
          <p:cNvPr id="7" name="TextBox 7"/>
          <p:cNvSpPr txBox="1"/>
          <p:nvPr/>
        </p:nvSpPr>
        <p:spPr>
          <a:xfrm>
            <a:off x="793394" y="3891965"/>
            <a:ext cx="5085892" cy="348691"/>
          </a:xfrm>
          <a:prstGeom prst="rect">
            <a:avLst/>
          </a:prstGeom>
          <a:noFill/>
        </p:spPr>
        <p:txBody>
          <a:bodyPr wrap="none" lIns="0" tIns="0" rIns="0" rtlCol="0">
            <a:spAutoFit/>
          </a:bodyPr>
          <a:lstStyle/>
          <a:p>
            <a:r>
              <a:rPr lang="en-US" altLang="zh-CN" sz="2400" dirty="0" smtClean="0">
                <a:solidFill>
                  <a:srgbClr val="000000"/>
                </a:solidFill>
                <a:latin typeface="Times New Roman"/>
              </a:rPr>
              <a:t>korozyona neden olmayıp zehir etkisi</a:t>
            </a:r>
          </a:p>
        </p:txBody>
      </p:sp>
      <p:sp>
        <p:nvSpPr>
          <p:cNvPr id="8" name="TextBox 8"/>
          <p:cNvSpPr txBox="1"/>
          <p:nvPr/>
        </p:nvSpPr>
        <p:spPr>
          <a:xfrm>
            <a:off x="793394" y="4257725"/>
            <a:ext cx="4630521" cy="348691"/>
          </a:xfrm>
          <a:prstGeom prst="rect">
            <a:avLst/>
          </a:prstGeom>
          <a:noFill/>
        </p:spPr>
        <p:txBody>
          <a:bodyPr wrap="none" lIns="0" tIns="0" rIns="0" rtlCol="0">
            <a:spAutoFit/>
          </a:bodyPr>
          <a:lstStyle/>
          <a:p>
            <a:r>
              <a:rPr lang="en-US" altLang="zh-CN" sz="2400" dirty="0" smtClean="0">
                <a:solidFill>
                  <a:srgbClr val="000000"/>
                </a:solidFill>
                <a:latin typeface="Times New Roman"/>
              </a:rPr>
              <a:t>yoktur. Söndürme sırasında zehirli</a:t>
            </a:r>
          </a:p>
        </p:txBody>
      </p:sp>
      <p:sp>
        <p:nvSpPr>
          <p:cNvPr id="9" name="TextBox 9"/>
          <p:cNvSpPr txBox="1"/>
          <p:nvPr/>
        </p:nvSpPr>
        <p:spPr>
          <a:xfrm>
            <a:off x="793394" y="4623485"/>
            <a:ext cx="4606747" cy="348691"/>
          </a:xfrm>
          <a:prstGeom prst="rect">
            <a:avLst/>
          </a:prstGeom>
          <a:noFill/>
        </p:spPr>
        <p:txBody>
          <a:bodyPr wrap="none" lIns="0" tIns="0" rIns="0" rtlCol="0">
            <a:spAutoFit/>
          </a:bodyPr>
          <a:lstStyle/>
          <a:p>
            <a:r>
              <a:rPr lang="en-US" altLang="zh-CN" sz="2400" dirty="0" smtClean="0">
                <a:solidFill>
                  <a:srgbClr val="000000"/>
                </a:solidFill>
                <a:latin typeface="Times New Roman"/>
              </a:rPr>
              <a:t>gaz çıkarmaz. Ancak bol miktarda</a:t>
            </a:r>
          </a:p>
        </p:txBody>
      </p:sp>
      <p:sp>
        <p:nvSpPr>
          <p:cNvPr id="10" name="TextBox 10"/>
          <p:cNvSpPr txBox="1"/>
          <p:nvPr/>
        </p:nvSpPr>
        <p:spPr>
          <a:xfrm>
            <a:off x="793394" y="4989245"/>
            <a:ext cx="4043172" cy="348691"/>
          </a:xfrm>
          <a:prstGeom prst="rect">
            <a:avLst/>
          </a:prstGeom>
          <a:noFill/>
        </p:spPr>
        <p:txBody>
          <a:bodyPr wrap="none" lIns="0" tIns="0" rIns="0" rtlCol="0">
            <a:spAutoFit/>
          </a:bodyPr>
          <a:lstStyle/>
          <a:p>
            <a:r>
              <a:rPr lang="en-US" altLang="zh-CN" sz="2400" dirty="0" smtClean="0">
                <a:solidFill>
                  <a:srgbClr val="000000"/>
                </a:solidFill>
                <a:latin typeface="Times New Roman"/>
              </a:rPr>
              <a:t>bulunduğu yerlerde solunumu</a:t>
            </a:r>
          </a:p>
        </p:txBody>
      </p:sp>
      <p:sp>
        <p:nvSpPr>
          <p:cNvPr id="11" name="TextBox 11"/>
          <p:cNvSpPr txBox="1"/>
          <p:nvPr/>
        </p:nvSpPr>
        <p:spPr>
          <a:xfrm>
            <a:off x="793394" y="5355049"/>
            <a:ext cx="3574607" cy="349039"/>
          </a:xfrm>
          <a:prstGeom prst="rect">
            <a:avLst/>
          </a:prstGeom>
          <a:noFill/>
        </p:spPr>
        <p:txBody>
          <a:bodyPr wrap="none" lIns="0" tIns="0" rIns="0" rtlCol="0">
            <a:spAutoFit/>
          </a:bodyPr>
          <a:lstStyle/>
          <a:p>
            <a:r>
              <a:rPr lang="en-US" altLang="zh-CN" sz="2400" dirty="0" smtClean="0">
                <a:solidFill>
                  <a:srgbClr val="000000"/>
                </a:solidFill>
                <a:latin typeface="Times New Roman"/>
              </a:rPr>
              <a:t>güçleştirir. Sis gibi çevreyi</a:t>
            </a:r>
          </a:p>
        </p:txBody>
      </p:sp>
      <p:sp>
        <p:nvSpPr>
          <p:cNvPr id="12" name="TextBox 12"/>
          <p:cNvSpPr txBox="1"/>
          <p:nvPr/>
        </p:nvSpPr>
        <p:spPr>
          <a:xfrm>
            <a:off x="793394" y="5721096"/>
            <a:ext cx="4855159" cy="348691"/>
          </a:xfrm>
          <a:prstGeom prst="rect">
            <a:avLst/>
          </a:prstGeom>
          <a:noFill/>
        </p:spPr>
        <p:txBody>
          <a:bodyPr wrap="none" lIns="0" tIns="0" rIns="0" rtlCol="0">
            <a:spAutoFit/>
          </a:bodyPr>
          <a:lstStyle/>
          <a:p>
            <a:r>
              <a:rPr lang="en-US" altLang="zh-CN" sz="2400" dirty="0" smtClean="0">
                <a:solidFill>
                  <a:srgbClr val="000000"/>
                </a:solidFill>
                <a:latin typeface="Times New Roman"/>
              </a:rPr>
              <a:t>kapladığından görüş açısını daraltır.</a:t>
            </a:r>
          </a:p>
        </p:txBody>
      </p:sp>
      <p:sp>
        <p:nvSpPr>
          <p:cNvPr id="17" name="Veri Yer Tutucusu 16"/>
          <p:cNvSpPr>
            <a:spLocks noGrp="1"/>
          </p:cNvSpPr>
          <p:nvPr>
            <p:ph type="dt" sz="half" idx="10"/>
          </p:nvPr>
        </p:nvSpPr>
        <p:spPr/>
        <p:txBody>
          <a:bodyPr/>
          <a:lstStyle/>
          <a:p>
            <a:fld id="{07462B04-872C-4AD3-9672-D0DE1CAC96CE}" type="datetime10">
              <a:rPr lang="tr-TR" smtClean="0"/>
              <a:t>17:49</a:t>
            </a:fld>
            <a:endParaRPr lang="tr-TR"/>
          </a:p>
        </p:txBody>
      </p:sp>
      <p:sp>
        <p:nvSpPr>
          <p:cNvPr id="15" name="Slayt Numarası Yer Tutucusu 14"/>
          <p:cNvSpPr>
            <a:spLocks noGrp="1"/>
          </p:cNvSpPr>
          <p:nvPr>
            <p:ph type="sldNum" sz="quarter" idx="12"/>
          </p:nvPr>
        </p:nvSpPr>
        <p:spPr/>
        <p:txBody>
          <a:bodyPr/>
          <a:lstStyle/>
          <a:p>
            <a:fld id="{9B5D9E56-A432-4385-BBE3-44EE42913F6E}" type="slidenum">
              <a:rPr lang="tr-TR" smtClean="0"/>
              <a:pPr/>
              <a:t>43</a:t>
            </a:fld>
            <a:endParaRPr lang="tr-TR"/>
          </a:p>
        </p:txBody>
      </p:sp>
    </p:spTree>
    <p:extLst>
      <p:ext uri="{BB962C8B-B14F-4D97-AF65-F5344CB8AC3E}">
        <p14:creationId xmlns:p14="http://schemas.microsoft.com/office/powerpoint/2010/main" val="370381051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 name="Image 74"/>
          <p:cNvPicPr>
            <a:picLocks noChangeAspect="1"/>
          </p:cNvPicPr>
          <p:nvPr/>
        </p:nvPicPr>
        <p:blipFill>
          <a:blip r:embed="rId2" cstate="print"/>
          <a:stretch>
            <a:fillRect/>
          </a:stretch>
        </p:blipFill>
        <p:spPr>
          <a:xfrm>
            <a:off x="6501384" y="1709927"/>
            <a:ext cx="1920240" cy="2157983"/>
          </a:xfrm>
          <a:prstGeom prst="rect">
            <a:avLst/>
          </a:prstGeom>
          <a:solidFill>
            <a:srgbClr val="FFFFFF">
              <a:shade val="85000"/>
            </a:srgbClr>
          </a:solidFill>
          <a:ln w="190500" cap="rnd">
            <a:solidFill>
              <a:schemeClr val="accent4">
                <a:lumMod val="20000"/>
                <a:lumOff val="80000"/>
              </a:schemeClr>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75" name="Image 75"/>
          <p:cNvPicPr>
            <a:picLocks noChangeAspect="1"/>
          </p:cNvPicPr>
          <p:nvPr/>
        </p:nvPicPr>
        <p:blipFill>
          <a:blip r:embed="rId3" cstate="print"/>
          <a:stretch>
            <a:fillRect/>
          </a:stretch>
        </p:blipFill>
        <p:spPr>
          <a:xfrm>
            <a:off x="6464808" y="4069080"/>
            <a:ext cx="2029968" cy="2185415"/>
          </a:xfrm>
          <a:prstGeom prst="rect">
            <a:avLst/>
          </a:prstGeom>
          <a:solidFill>
            <a:srgbClr val="FFFFFF">
              <a:shade val="85000"/>
            </a:srgbClr>
          </a:solidFill>
          <a:ln w="190500" cap="rnd">
            <a:solidFill>
              <a:schemeClr val="accent4">
                <a:lumMod val="20000"/>
                <a:lumOff val="80000"/>
              </a:schemeClr>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2" name="Freeform 3"/>
          <p:cNvSpPr/>
          <p:nvPr/>
        </p:nvSpPr>
        <p:spPr>
          <a:xfrm>
            <a:off x="6475475" y="1689100"/>
            <a:ext cx="0" cy="2212974"/>
          </a:xfrm>
          <a:custGeom>
            <a:avLst/>
            <a:gdLst/>
            <a:ahLst/>
            <a:cxnLst/>
            <a:rect l="0" t="0" r="0" b="0"/>
            <a:pathLst>
              <a:path h="2212974">
                <a:moveTo>
                  <a:pt x="0" y="2212974"/>
                </a:moveTo>
                <a:lnTo>
                  <a:pt x="1976374" y="2212974"/>
                </a:lnTo>
                <a:lnTo>
                  <a:pt x="1976374" y="0"/>
                </a:lnTo>
                <a:lnTo>
                  <a:pt x="0" y="0"/>
                </a:lnTo>
                <a:lnTo>
                  <a:pt x="0" y="2212974"/>
                </a:lnTo>
              </a:path>
            </a:pathLst>
          </a:custGeom>
          <a:ln w="52916">
            <a:solidFill>
              <a:srgbClr val="FFFFFF">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2" name="TextBox 1"/>
          <p:cNvSpPr txBox="1"/>
          <p:nvPr/>
        </p:nvSpPr>
        <p:spPr>
          <a:xfrm>
            <a:off x="2731896" y="507276"/>
            <a:ext cx="5127309" cy="406573"/>
          </a:xfrm>
          <a:prstGeom prst="rect">
            <a:avLst/>
          </a:prstGeom>
          <a:noFill/>
        </p:spPr>
        <p:txBody>
          <a:bodyPr wrap="none" lIns="0" tIns="0" rIns="0" rtlCol="0">
            <a:spAutoFit/>
          </a:bodyPr>
          <a:lstStyle/>
          <a:p>
            <a:r>
              <a:rPr lang="en-US" altLang="zh-CN" sz="2700" b="1" dirty="0" smtClean="0">
                <a:solidFill>
                  <a:srgbClr val="FF0000"/>
                </a:solidFill>
                <a:latin typeface="Times New Roman"/>
              </a:rPr>
              <a:t>YANGIN SÖNDÜRME MADDELERİ</a:t>
            </a:r>
          </a:p>
        </p:txBody>
      </p:sp>
      <p:sp>
        <p:nvSpPr>
          <p:cNvPr id="13" name="TextBox 2"/>
          <p:cNvSpPr txBox="1"/>
          <p:nvPr/>
        </p:nvSpPr>
        <p:spPr>
          <a:xfrm>
            <a:off x="793394" y="1698675"/>
            <a:ext cx="3388748" cy="446276"/>
          </a:xfrm>
          <a:prstGeom prst="rect">
            <a:avLst/>
          </a:prstGeom>
          <a:noFill/>
        </p:spPr>
        <p:txBody>
          <a:bodyPr wrap="none" lIns="0" tIns="0" rIns="0" rtlCol="0">
            <a:spAutoFit/>
          </a:bodyPr>
          <a:lstStyle/>
          <a:p>
            <a:r>
              <a:rPr lang="en-US" altLang="zh-CN" sz="2600" dirty="0" smtClean="0">
                <a:solidFill>
                  <a:srgbClr val="0032CB"/>
                </a:solidFill>
                <a:latin typeface="Times New Roman" pitchFamily="18" charset="0"/>
                <a:cs typeface="Times New Roman" pitchFamily="18" charset="0"/>
              </a:rPr>
              <a:t> Köpüklü Söndürücüler</a:t>
            </a:r>
          </a:p>
        </p:txBody>
      </p:sp>
      <p:sp>
        <p:nvSpPr>
          <p:cNvPr id="3" name="TextBox 3"/>
          <p:cNvSpPr txBox="1"/>
          <p:nvPr/>
        </p:nvSpPr>
        <p:spPr>
          <a:xfrm>
            <a:off x="793394" y="2164148"/>
            <a:ext cx="4060240" cy="348691"/>
          </a:xfrm>
          <a:prstGeom prst="rect">
            <a:avLst/>
          </a:prstGeom>
          <a:noFill/>
        </p:spPr>
        <p:txBody>
          <a:bodyPr wrap="none" lIns="0" tIns="0" rIns="0" rtlCol="0">
            <a:spAutoFit/>
          </a:bodyPr>
          <a:lstStyle/>
          <a:p>
            <a:r>
              <a:rPr lang="en-US" altLang="zh-CN" sz="2400" dirty="0" smtClean="0">
                <a:solidFill>
                  <a:srgbClr val="000000"/>
                </a:solidFill>
                <a:latin typeface="Times New Roman"/>
              </a:rPr>
              <a:t>Belirli oranlarda suyla karışan</a:t>
            </a:r>
          </a:p>
        </p:txBody>
      </p:sp>
      <p:sp>
        <p:nvSpPr>
          <p:cNvPr id="4" name="TextBox 4"/>
          <p:cNvSpPr txBox="1"/>
          <p:nvPr/>
        </p:nvSpPr>
        <p:spPr>
          <a:xfrm>
            <a:off x="793394" y="2529908"/>
            <a:ext cx="4301032" cy="348691"/>
          </a:xfrm>
          <a:prstGeom prst="rect">
            <a:avLst/>
          </a:prstGeom>
          <a:noFill/>
        </p:spPr>
        <p:txBody>
          <a:bodyPr wrap="none" lIns="0" tIns="0" rIns="0" rtlCol="0">
            <a:spAutoFit/>
          </a:bodyPr>
          <a:lstStyle/>
          <a:p>
            <a:r>
              <a:rPr lang="en-US" altLang="zh-CN" sz="2400" dirty="0" smtClean="0">
                <a:solidFill>
                  <a:srgbClr val="000000"/>
                </a:solidFill>
                <a:latin typeface="Times New Roman"/>
              </a:rPr>
              <a:t>köpük yapıcı maddenin hava ile</a:t>
            </a:r>
          </a:p>
        </p:txBody>
      </p:sp>
      <p:sp>
        <p:nvSpPr>
          <p:cNvPr id="5" name="TextBox 5"/>
          <p:cNvSpPr txBox="1"/>
          <p:nvPr/>
        </p:nvSpPr>
        <p:spPr>
          <a:xfrm>
            <a:off x="793394" y="2895636"/>
            <a:ext cx="5036975" cy="349039"/>
          </a:xfrm>
          <a:prstGeom prst="rect">
            <a:avLst/>
          </a:prstGeom>
          <a:noFill/>
        </p:spPr>
        <p:txBody>
          <a:bodyPr wrap="none" lIns="0" tIns="0" rIns="0" rtlCol="0">
            <a:spAutoFit/>
          </a:bodyPr>
          <a:lstStyle/>
          <a:p>
            <a:r>
              <a:rPr lang="en-US" altLang="zh-CN" sz="2400" dirty="0" smtClean="0">
                <a:solidFill>
                  <a:srgbClr val="000000"/>
                </a:solidFill>
                <a:latin typeface="Times New Roman"/>
              </a:rPr>
              <a:t>genleşerek meydana getirdiği köpük,</a:t>
            </a:r>
          </a:p>
        </p:txBody>
      </p:sp>
      <p:sp>
        <p:nvSpPr>
          <p:cNvPr id="6" name="TextBox 6"/>
          <p:cNvSpPr txBox="1"/>
          <p:nvPr/>
        </p:nvSpPr>
        <p:spPr>
          <a:xfrm>
            <a:off x="793394" y="3261682"/>
            <a:ext cx="5016703" cy="348691"/>
          </a:xfrm>
          <a:prstGeom prst="rect">
            <a:avLst/>
          </a:prstGeom>
          <a:noFill/>
        </p:spPr>
        <p:txBody>
          <a:bodyPr wrap="none" lIns="0" tIns="0" rIns="0" rtlCol="0">
            <a:spAutoFit/>
          </a:bodyPr>
          <a:lstStyle/>
          <a:p>
            <a:r>
              <a:rPr lang="en-US" altLang="zh-CN" sz="2400" dirty="0" smtClean="0">
                <a:solidFill>
                  <a:srgbClr val="000000"/>
                </a:solidFill>
                <a:latin typeface="Times New Roman"/>
              </a:rPr>
              <a:t>yanan maddenin yüzeyini kaplayarak</a:t>
            </a:r>
          </a:p>
        </p:txBody>
      </p:sp>
      <p:sp>
        <p:nvSpPr>
          <p:cNvPr id="7" name="TextBox 7"/>
          <p:cNvSpPr txBox="1"/>
          <p:nvPr/>
        </p:nvSpPr>
        <p:spPr>
          <a:xfrm>
            <a:off x="793394" y="3627442"/>
            <a:ext cx="4878019" cy="348691"/>
          </a:xfrm>
          <a:prstGeom prst="rect">
            <a:avLst/>
          </a:prstGeom>
          <a:noFill/>
        </p:spPr>
        <p:txBody>
          <a:bodyPr wrap="none" lIns="0" tIns="0" rIns="0" rtlCol="0">
            <a:spAutoFit/>
          </a:bodyPr>
          <a:lstStyle/>
          <a:p>
            <a:r>
              <a:rPr lang="en-US" altLang="zh-CN" sz="2400" dirty="0" smtClean="0">
                <a:solidFill>
                  <a:srgbClr val="000000"/>
                </a:solidFill>
                <a:latin typeface="Times New Roman"/>
              </a:rPr>
              <a:t>oksijen ile temasını keser ve yanma</a:t>
            </a:r>
          </a:p>
        </p:txBody>
      </p:sp>
      <p:sp>
        <p:nvSpPr>
          <p:cNvPr id="8" name="TextBox 8"/>
          <p:cNvSpPr txBox="1"/>
          <p:nvPr/>
        </p:nvSpPr>
        <p:spPr>
          <a:xfrm>
            <a:off x="793394" y="3993202"/>
            <a:ext cx="1954072" cy="348691"/>
          </a:xfrm>
          <a:prstGeom prst="rect">
            <a:avLst/>
          </a:prstGeom>
          <a:noFill/>
        </p:spPr>
        <p:txBody>
          <a:bodyPr wrap="none" lIns="0" tIns="0" rIns="0" rtlCol="0">
            <a:spAutoFit/>
          </a:bodyPr>
          <a:lstStyle/>
          <a:p>
            <a:r>
              <a:rPr lang="en-US" altLang="zh-CN" sz="2400" dirty="0" smtClean="0">
                <a:solidFill>
                  <a:srgbClr val="000000"/>
                </a:solidFill>
                <a:latin typeface="Times New Roman"/>
              </a:rPr>
              <a:t>ısısını düşürür.</a:t>
            </a:r>
          </a:p>
        </p:txBody>
      </p:sp>
      <p:sp>
        <p:nvSpPr>
          <p:cNvPr id="17" name="Veri Yer Tutucusu 16"/>
          <p:cNvSpPr>
            <a:spLocks noGrp="1"/>
          </p:cNvSpPr>
          <p:nvPr>
            <p:ph type="dt" sz="half" idx="10"/>
          </p:nvPr>
        </p:nvSpPr>
        <p:spPr/>
        <p:txBody>
          <a:bodyPr/>
          <a:lstStyle/>
          <a:p>
            <a:fld id="{C71D3D01-2204-4804-A3AF-91214B4747B8}" type="datetime10">
              <a:rPr lang="tr-TR" smtClean="0"/>
              <a:t>17:22</a:t>
            </a:fld>
            <a:endParaRPr lang="tr-TR"/>
          </a:p>
        </p:txBody>
      </p:sp>
      <p:sp>
        <p:nvSpPr>
          <p:cNvPr id="15" name="Slayt Numarası Yer Tutucusu 14"/>
          <p:cNvSpPr>
            <a:spLocks noGrp="1"/>
          </p:cNvSpPr>
          <p:nvPr>
            <p:ph type="sldNum" sz="quarter" idx="12"/>
          </p:nvPr>
        </p:nvSpPr>
        <p:spPr/>
        <p:txBody>
          <a:bodyPr/>
          <a:lstStyle/>
          <a:p>
            <a:fld id="{9B5D9E56-A432-4385-BBE3-44EE42913F6E}" type="slidenum">
              <a:rPr lang="tr-TR" smtClean="0"/>
              <a:pPr/>
              <a:t>44</a:t>
            </a:fld>
            <a:endParaRPr lang="tr-TR"/>
          </a:p>
        </p:txBody>
      </p:sp>
    </p:spTree>
    <p:extLst>
      <p:ext uri="{BB962C8B-B14F-4D97-AF65-F5344CB8AC3E}">
        <p14:creationId xmlns:p14="http://schemas.microsoft.com/office/powerpoint/2010/main" val="310123084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 name="Image 120"/>
          <p:cNvPicPr>
            <a:picLocks noChangeAspect="1"/>
          </p:cNvPicPr>
          <p:nvPr/>
        </p:nvPicPr>
        <p:blipFill>
          <a:blip r:embed="rId2" cstate="print"/>
          <a:stretch>
            <a:fillRect/>
          </a:stretch>
        </p:blipFill>
        <p:spPr>
          <a:xfrm>
            <a:off x="6217920" y="1499616"/>
            <a:ext cx="2276856" cy="2276856"/>
          </a:xfrm>
          <a:prstGeom prst="ellipse">
            <a:avLst/>
          </a:prstGeom>
        </p:spPr>
      </p:pic>
      <p:pic>
        <p:nvPicPr>
          <p:cNvPr id="121" name="Image 121"/>
          <p:cNvPicPr>
            <a:picLocks noChangeAspect="1"/>
          </p:cNvPicPr>
          <p:nvPr/>
        </p:nvPicPr>
        <p:blipFill>
          <a:blip r:embed="rId3" cstate="print"/>
          <a:stretch>
            <a:fillRect/>
          </a:stretch>
        </p:blipFill>
        <p:spPr>
          <a:xfrm>
            <a:off x="7004304" y="4855464"/>
            <a:ext cx="1426464" cy="731520"/>
          </a:xfrm>
          <a:prstGeom prst="rect">
            <a:avLst/>
          </a:prstGeom>
        </p:spPr>
      </p:pic>
      <p:sp>
        <p:nvSpPr>
          <p:cNvPr id="8" name="TextBox 1"/>
          <p:cNvSpPr txBox="1"/>
          <p:nvPr/>
        </p:nvSpPr>
        <p:spPr>
          <a:xfrm>
            <a:off x="2751708" y="507276"/>
            <a:ext cx="5087505" cy="406573"/>
          </a:xfrm>
          <a:prstGeom prst="rect">
            <a:avLst/>
          </a:prstGeom>
          <a:noFill/>
        </p:spPr>
        <p:txBody>
          <a:bodyPr wrap="none" lIns="0" tIns="0" rIns="0" rtlCol="0">
            <a:spAutoFit/>
          </a:bodyPr>
          <a:lstStyle/>
          <a:p>
            <a:r>
              <a:rPr lang="en-US" altLang="zh-CN" sz="2700" b="1" dirty="0" smtClean="0">
                <a:solidFill>
                  <a:srgbClr val="FF0000"/>
                </a:solidFill>
                <a:latin typeface="Times New Roman"/>
              </a:rPr>
              <a:t>YANGIN ANINDA YAPILACAKLAR</a:t>
            </a:r>
          </a:p>
        </p:txBody>
      </p:sp>
      <p:sp>
        <p:nvSpPr>
          <p:cNvPr id="2" name="TextBox 2"/>
          <p:cNvSpPr txBox="1"/>
          <p:nvPr/>
        </p:nvSpPr>
        <p:spPr>
          <a:xfrm>
            <a:off x="793394" y="1698675"/>
            <a:ext cx="2584041" cy="446276"/>
          </a:xfrm>
          <a:prstGeom prst="rect">
            <a:avLst/>
          </a:prstGeom>
          <a:noFill/>
        </p:spPr>
        <p:txBody>
          <a:bodyPr wrap="none" lIns="0" tIns="0" rIns="0" rtlCol="0">
            <a:spAutoFit/>
          </a:bodyPr>
          <a:lstStyle/>
          <a:p>
            <a:r>
              <a:rPr lang="en-US" altLang="zh-CN" sz="2600" dirty="0" smtClean="0">
                <a:solidFill>
                  <a:srgbClr val="000000"/>
                </a:solidFill>
                <a:latin typeface="Times New Roman" pitchFamily="18" charset="0"/>
                <a:cs typeface="Times New Roman" pitchFamily="18" charset="0"/>
              </a:rPr>
              <a:t> Panik yapmayın.</a:t>
            </a:r>
          </a:p>
        </p:txBody>
      </p:sp>
      <p:sp>
        <p:nvSpPr>
          <p:cNvPr id="3" name="TextBox 3"/>
          <p:cNvSpPr txBox="1"/>
          <p:nvPr/>
        </p:nvSpPr>
        <p:spPr>
          <a:xfrm>
            <a:off x="793394" y="2430195"/>
            <a:ext cx="3991927" cy="446276"/>
          </a:xfrm>
          <a:prstGeom prst="rect">
            <a:avLst/>
          </a:prstGeom>
          <a:noFill/>
        </p:spPr>
        <p:txBody>
          <a:bodyPr wrap="none" lIns="0" tIns="0" rIns="0" rtlCol="0">
            <a:spAutoFit/>
          </a:bodyPr>
          <a:lstStyle/>
          <a:p>
            <a:r>
              <a:rPr lang="en-US" altLang="zh-CN" sz="2600" dirty="0" smtClean="0">
                <a:solidFill>
                  <a:srgbClr val="000000"/>
                </a:solidFill>
                <a:latin typeface="Times New Roman" pitchFamily="18" charset="0"/>
                <a:cs typeface="Times New Roman" pitchFamily="18" charset="0"/>
              </a:rPr>
              <a:t> İtfaiyeye (110) haber verin.</a:t>
            </a:r>
          </a:p>
        </p:txBody>
      </p:sp>
      <p:sp>
        <p:nvSpPr>
          <p:cNvPr id="4" name="TextBox 4"/>
          <p:cNvSpPr txBox="1"/>
          <p:nvPr/>
        </p:nvSpPr>
        <p:spPr>
          <a:xfrm>
            <a:off x="793394" y="3161969"/>
            <a:ext cx="4120423" cy="446276"/>
          </a:xfrm>
          <a:prstGeom prst="rect">
            <a:avLst/>
          </a:prstGeom>
          <a:noFill/>
        </p:spPr>
        <p:txBody>
          <a:bodyPr wrap="none" lIns="0" tIns="0" rIns="0" rtlCol="0">
            <a:spAutoFit/>
          </a:bodyPr>
          <a:lstStyle/>
          <a:p>
            <a:r>
              <a:rPr lang="en-US" altLang="zh-CN" sz="2600" dirty="0" smtClean="0">
                <a:solidFill>
                  <a:srgbClr val="000000"/>
                </a:solidFill>
                <a:latin typeface="Times New Roman" pitchFamily="18" charset="0"/>
                <a:cs typeface="Times New Roman" pitchFamily="18" charset="0"/>
              </a:rPr>
              <a:t> Yangını söndürmeye çalışın.</a:t>
            </a:r>
          </a:p>
        </p:txBody>
      </p:sp>
      <p:sp>
        <p:nvSpPr>
          <p:cNvPr id="5" name="TextBox 5"/>
          <p:cNvSpPr txBox="1"/>
          <p:nvPr/>
        </p:nvSpPr>
        <p:spPr>
          <a:xfrm>
            <a:off x="793394" y="3893489"/>
            <a:ext cx="5628849" cy="446276"/>
          </a:xfrm>
          <a:prstGeom prst="rect">
            <a:avLst/>
          </a:prstGeom>
          <a:noFill/>
        </p:spPr>
        <p:txBody>
          <a:bodyPr wrap="none" lIns="0" tIns="0" rIns="0" rtlCol="0">
            <a:spAutoFit/>
          </a:bodyPr>
          <a:lstStyle/>
          <a:p>
            <a:r>
              <a:rPr lang="en-US" altLang="zh-CN" sz="2600" dirty="0" smtClean="0">
                <a:solidFill>
                  <a:srgbClr val="000000"/>
                </a:solidFill>
                <a:latin typeface="Times New Roman" pitchFamily="18" charset="0"/>
                <a:cs typeface="Times New Roman" pitchFamily="18" charset="0"/>
              </a:rPr>
              <a:t> Yangın sönmüyorsa o mekanı terk edin.</a:t>
            </a:r>
          </a:p>
        </p:txBody>
      </p:sp>
      <p:sp>
        <p:nvSpPr>
          <p:cNvPr id="6" name="TextBox 6"/>
          <p:cNvSpPr txBox="1"/>
          <p:nvPr/>
        </p:nvSpPr>
        <p:spPr>
          <a:xfrm>
            <a:off x="793394" y="4625390"/>
            <a:ext cx="5347618" cy="446276"/>
          </a:xfrm>
          <a:prstGeom prst="rect">
            <a:avLst/>
          </a:prstGeom>
          <a:noFill/>
        </p:spPr>
        <p:txBody>
          <a:bodyPr wrap="none" lIns="0" tIns="0" rIns="0" rtlCol="0">
            <a:spAutoFit/>
          </a:bodyPr>
          <a:lstStyle/>
          <a:p>
            <a:r>
              <a:rPr lang="en-US" altLang="zh-CN" sz="2600" dirty="0" smtClean="0">
                <a:solidFill>
                  <a:srgbClr val="000000"/>
                </a:solidFill>
                <a:latin typeface="Times New Roman" pitchFamily="18" charset="0"/>
                <a:cs typeface="Times New Roman" pitchFamily="18" charset="0"/>
              </a:rPr>
              <a:t> Mekanı terk ederken kapıları kapatın.</a:t>
            </a:r>
          </a:p>
        </p:txBody>
      </p:sp>
      <p:sp>
        <p:nvSpPr>
          <p:cNvPr id="7" name="TextBox 7"/>
          <p:cNvSpPr txBox="1"/>
          <p:nvPr/>
        </p:nvSpPr>
        <p:spPr>
          <a:xfrm>
            <a:off x="793394" y="5356860"/>
            <a:ext cx="5777928" cy="446276"/>
          </a:xfrm>
          <a:prstGeom prst="rect">
            <a:avLst/>
          </a:prstGeom>
          <a:noFill/>
        </p:spPr>
        <p:txBody>
          <a:bodyPr wrap="none" lIns="0" tIns="0" rIns="0" rtlCol="0">
            <a:spAutoFit/>
          </a:bodyPr>
          <a:lstStyle/>
          <a:p>
            <a:r>
              <a:rPr lang="en-US" altLang="zh-CN" sz="2600" dirty="0" smtClean="0">
                <a:solidFill>
                  <a:srgbClr val="000000"/>
                </a:solidFill>
                <a:latin typeface="Times New Roman" pitchFamily="18" charset="0"/>
                <a:cs typeface="Times New Roman" pitchFamily="18" charset="0"/>
              </a:rPr>
              <a:t> Yangın dumanlarını solumamaya çalışın.</a:t>
            </a:r>
          </a:p>
        </p:txBody>
      </p:sp>
      <p:sp>
        <p:nvSpPr>
          <p:cNvPr id="12" name="Veri Yer Tutucusu 11"/>
          <p:cNvSpPr>
            <a:spLocks noGrp="1"/>
          </p:cNvSpPr>
          <p:nvPr>
            <p:ph type="dt" sz="half" idx="10"/>
          </p:nvPr>
        </p:nvSpPr>
        <p:spPr/>
        <p:txBody>
          <a:bodyPr/>
          <a:lstStyle/>
          <a:p>
            <a:fld id="{952BCD28-FA08-4820-8638-9046AE5C7D80}" type="datetime10">
              <a:rPr lang="tr-TR" smtClean="0"/>
              <a:t>17:22</a:t>
            </a:fld>
            <a:endParaRPr lang="tr-TR"/>
          </a:p>
        </p:txBody>
      </p:sp>
      <p:sp>
        <p:nvSpPr>
          <p:cNvPr id="10" name="Slayt Numarası Yer Tutucusu 9"/>
          <p:cNvSpPr>
            <a:spLocks noGrp="1"/>
          </p:cNvSpPr>
          <p:nvPr>
            <p:ph type="sldNum" sz="quarter" idx="12"/>
          </p:nvPr>
        </p:nvSpPr>
        <p:spPr/>
        <p:txBody>
          <a:bodyPr/>
          <a:lstStyle/>
          <a:p>
            <a:fld id="{9B5D9E56-A432-4385-BBE3-44EE42913F6E}" type="slidenum">
              <a:rPr lang="tr-TR" smtClean="0"/>
              <a:pPr/>
              <a:t>45</a:t>
            </a:fld>
            <a:endParaRPr lang="tr-TR"/>
          </a:p>
        </p:txBody>
      </p:sp>
    </p:spTree>
    <p:extLst>
      <p:ext uri="{BB962C8B-B14F-4D97-AF65-F5344CB8AC3E}">
        <p14:creationId xmlns:p14="http://schemas.microsoft.com/office/powerpoint/2010/main" val="230179447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Başlık"/>
          <p:cNvSpPr>
            <a:spLocks noGrp="1"/>
          </p:cNvSpPr>
          <p:nvPr>
            <p:ph type="title"/>
          </p:nvPr>
        </p:nvSpPr>
        <p:spPr>
          <a:xfrm>
            <a:off x="914400" y="0"/>
            <a:ext cx="8229600" cy="1628800"/>
          </a:xfrm>
        </p:spPr>
        <p:txBody>
          <a:bodyPr>
            <a:normAutofit/>
          </a:bodyPr>
          <a:lstStyle/>
          <a:p>
            <a:r>
              <a:rPr lang="tr-TR" dirty="0" smtClean="0"/>
              <a:t>       YANGIN SÖNDÜRME CİHAZLARI</a:t>
            </a:r>
            <a:endParaRPr lang="tr-TR" dirty="0"/>
          </a:p>
        </p:txBody>
      </p:sp>
      <p:pic>
        <p:nvPicPr>
          <p:cNvPr id="27651" name="Picture 3"/>
          <p:cNvPicPr>
            <a:picLocks noGrp="1" noChangeAspect="1" noChangeArrowheads="1"/>
          </p:cNvPicPr>
          <p:nvPr>
            <p:ph idx="1"/>
          </p:nvPr>
        </p:nvPicPr>
        <p:blipFill>
          <a:blip r:embed="rId2" cstate="print"/>
          <a:srcRect/>
          <a:stretch>
            <a:fillRect/>
          </a:stretch>
        </p:blipFill>
        <p:spPr bwMode="auto">
          <a:xfrm>
            <a:off x="1547664" y="2376264"/>
            <a:ext cx="2357454" cy="3677163"/>
          </a:xfrm>
          <a:prstGeom prst="rect">
            <a:avLst/>
          </a:prstGeom>
          <a:noFill/>
        </p:spPr>
      </p:pic>
      <p:sp>
        <p:nvSpPr>
          <p:cNvPr id="5" name="Text Box 12"/>
          <p:cNvSpPr txBox="1">
            <a:spLocks noChangeArrowheads="1"/>
          </p:cNvSpPr>
          <p:nvPr/>
        </p:nvSpPr>
        <p:spPr bwMode="auto">
          <a:xfrm>
            <a:off x="6548324" y="2405086"/>
            <a:ext cx="1800225" cy="287337"/>
          </a:xfrm>
          <a:prstGeom prst="rect">
            <a:avLst/>
          </a:prstGeom>
          <a:solidFill>
            <a:srgbClr val="FFFF00"/>
          </a:solidFill>
          <a:ln w="9525">
            <a:solidFill>
              <a:srgbClr val="FFFFFF"/>
            </a:solidFill>
            <a:miter lim="800000"/>
            <a:headEnd/>
            <a:tailEnd/>
          </a:ln>
        </p:spPr>
        <p:txBody>
          <a:bodyPr/>
          <a:lstStyle/>
          <a:p>
            <a:pPr algn="ctr"/>
            <a:r>
              <a:rPr lang="tr-TR" sz="1600" b="1" dirty="0">
                <a:solidFill>
                  <a:srgbClr val="FF0000"/>
                </a:solidFill>
                <a:cs typeface="Times New Roman" pitchFamily="18" charset="0"/>
              </a:rPr>
              <a:t>TETİK</a:t>
            </a:r>
            <a:endParaRPr lang="tr-TR" sz="1600" b="1" dirty="0">
              <a:solidFill>
                <a:srgbClr val="FF0000"/>
              </a:solidFill>
            </a:endParaRPr>
          </a:p>
        </p:txBody>
      </p:sp>
      <p:sp>
        <p:nvSpPr>
          <p:cNvPr id="7" name="Text Box 13"/>
          <p:cNvSpPr txBox="1">
            <a:spLocks noChangeArrowheads="1"/>
          </p:cNvSpPr>
          <p:nvPr/>
        </p:nvSpPr>
        <p:spPr bwMode="auto">
          <a:xfrm>
            <a:off x="6548324" y="2833714"/>
            <a:ext cx="1857389" cy="357190"/>
          </a:xfrm>
          <a:prstGeom prst="rect">
            <a:avLst/>
          </a:prstGeom>
          <a:solidFill>
            <a:srgbClr val="FFFF00"/>
          </a:solidFill>
          <a:ln w="9525">
            <a:solidFill>
              <a:srgbClr val="FFFFFF"/>
            </a:solidFill>
            <a:miter lim="800000"/>
            <a:headEnd/>
            <a:tailEnd/>
          </a:ln>
        </p:spPr>
        <p:txBody>
          <a:bodyPr/>
          <a:lstStyle/>
          <a:p>
            <a:pPr algn="ctr"/>
            <a:r>
              <a:rPr lang="tr-TR" sz="1600" b="1" dirty="0">
                <a:solidFill>
                  <a:srgbClr val="FF0000"/>
                </a:solidFill>
                <a:cs typeface="Times New Roman" pitchFamily="18" charset="0"/>
              </a:rPr>
              <a:t>MANOMETRE</a:t>
            </a:r>
            <a:endParaRPr lang="tr-TR" sz="1600" b="1" dirty="0">
              <a:solidFill>
                <a:srgbClr val="FF0000"/>
              </a:solidFill>
            </a:endParaRPr>
          </a:p>
        </p:txBody>
      </p:sp>
      <p:sp>
        <p:nvSpPr>
          <p:cNvPr id="8" name="Text Box 14"/>
          <p:cNvSpPr txBox="1">
            <a:spLocks noChangeArrowheads="1"/>
          </p:cNvSpPr>
          <p:nvPr/>
        </p:nvSpPr>
        <p:spPr bwMode="auto">
          <a:xfrm>
            <a:off x="6548324" y="3619532"/>
            <a:ext cx="1744649" cy="287337"/>
          </a:xfrm>
          <a:prstGeom prst="rect">
            <a:avLst/>
          </a:prstGeom>
          <a:solidFill>
            <a:srgbClr val="FFFF00"/>
          </a:solidFill>
          <a:ln w="9525">
            <a:solidFill>
              <a:srgbClr val="FFFFFF"/>
            </a:solidFill>
            <a:miter lim="800000"/>
            <a:headEnd/>
            <a:tailEnd/>
          </a:ln>
        </p:spPr>
        <p:txBody>
          <a:bodyPr/>
          <a:lstStyle/>
          <a:p>
            <a:pPr algn="ctr"/>
            <a:r>
              <a:rPr lang="tr-TR" sz="1600" b="1" dirty="0">
                <a:solidFill>
                  <a:srgbClr val="FF0000"/>
                </a:solidFill>
                <a:cs typeface="Times New Roman" pitchFamily="18" charset="0"/>
              </a:rPr>
              <a:t>HORTUM</a:t>
            </a:r>
            <a:endParaRPr lang="tr-TR" sz="1600" b="1" dirty="0">
              <a:solidFill>
                <a:srgbClr val="FF0000"/>
              </a:solidFill>
            </a:endParaRPr>
          </a:p>
        </p:txBody>
      </p:sp>
      <p:sp>
        <p:nvSpPr>
          <p:cNvPr id="9" name="Text Box 15"/>
          <p:cNvSpPr txBox="1">
            <a:spLocks noChangeArrowheads="1"/>
          </p:cNvSpPr>
          <p:nvPr/>
        </p:nvSpPr>
        <p:spPr bwMode="auto">
          <a:xfrm>
            <a:off x="6548324" y="4119598"/>
            <a:ext cx="1800225" cy="288925"/>
          </a:xfrm>
          <a:prstGeom prst="rect">
            <a:avLst/>
          </a:prstGeom>
          <a:solidFill>
            <a:srgbClr val="FFFF00"/>
          </a:solidFill>
          <a:ln w="9525">
            <a:solidFill>
              <a:srgbClr val="FFFFFF"/>
            </a:solidFill>
            <a:miter lim="800000"/>
            <a:headEnd/>
            <a:tailEnd/>
          </a:ln>
        </p:spPr>
        <p:txBody>
          <a:bodyPr/>
          <a:lstStyle/>
          <a:p>
            <a:pPr algn="ctr"/>
            <a:r>
              <a:rPr lang="tr-TR" sz="1600" b="1" dirty="0">
                <a:solidFill>
                  <a:srgbClr val="FF0000"/>
                </a:solidFill>
                <a:cs typeface="Times New Roman" pitchFamily="18" charset="0"/>
              </a:rPr>
              <a:t>GÖVDE</a:t>
            </a:r>
            <a:endParaRPr lang="tr-TR" sz="1600" b="1" dirty="0">
              <a:solidFill>
                <a:srgbClr val="FF0000"/>
              </a:solidFill>
            </a:endParaRPr>
          </a:p>
        </p:txBody>
      </p:sp>
      <p:sp>
        <p:nvSpPr>
          <p:cNvPr id="10" name="Text Box 16"/>
          <p:cNvSpPr txBox="1">
            <a:spLocks noChangeArrowheads="1"/>
          </p:cNvSpPr>
          <p:nvPr/>
        </p:nvSpPr>
        <p:spPr bwMode="auto">
          <a:xfrm>
            <a:off x="6548324" y="5334044"/>
            <a:ext cx="1800225" cy="287337"/>
          </a:xfrm>
          <a:prstGeom prst="rect">
            <a:avLst/>
          </a:prstGeom>
          <a:solidFill>
            <a:srgbClr val="FFFF00"/>
          </a:solidFill>
          <a:ln w="9525">
            <a:solidFill>
              <a:srgbClr val="FFFFFF"/>
            </a:solidFill>
            <a:miter lim="800000"/>
            <a:headEnd/>
            <a:tailEnd/>
          </a:ln>
        </p:spPr>
        <p:txBody>
          <a:bodyPr/>
          <a:lstStyle/>
          <a:p>
            <a:pPr algn="ctr"/>
            <a:r>
              <a:rPr lang="tr-TR" sz="1600" b="1" dirty="0">
                <a:solidFill>
                  <a:srgbClr val="FF0000"/>
                </a:solidFill>
                <a:cs typeface="Times New Roman" pitchFamily="18" charset="0"/>
              </a:rPr>
              <a:t>LANS</a:t>
            </a:r>
            <a:endParaRPr lang="tr-TR" sz="1600" b="1" dirty="0">
              <a:solidFill>
                <a:srgbClr val="FF0000"/>
              </a:solidFill>
            </a:endParaRPr>
          </a:p>
        </p:txBody>
      </p:sp>
      <p:sp>
        <p:nvSpPr>
          <p:cNvPr id="11" name="Line 11"/>
          <p:cNvSpPr>
            <a:spLocks noChangeShapeType="1"/>
          </p:cNvSpPr>
          <p:nvPr/>
        </p:nvSpPr>
        <p:spPr bwMode="auto">
          <a:xfrm>
            <a:off x="2119168" y="5476920"/>
            <a:ext cx="4413250" cy="0"/>
          </a:xfrm>
          <a:prstGeom prst="line">
            <a:avLst/>
          </a:prstGeom>
          <a:noFill/>
          <a:ln w="38100">
            <a:solidFill>
              <a:schemeClr val="accent1"/>
            </a:solidFill>
            <a:round/>
            <a:headEnd/>
            <a:tailEnd type="triangle" w="med" len="med"/>
          </a:ln>
        </p:spPr>
        <p:txBody>
          <a:bodyPr/>
          <a:lstStyle/>
          <a:p>
            <a:endParaRPr lang="tr-TR"/>
          </a:p>
        </p:txBody>
      </p:sp>
      <p:sp>
        <p:nvSpPr>
          <p:cNvPr id="12" name="Line 9"/>
          <p:cNvSpPr>
            <a:spLocks noChangeShapeType="1"/>
          </p:cNvSpPr>
          <p:nvPr/>
        </p:nvSpPr>
        <p:spPr bwMode="auto">
          <a:xfrm>
            <a:off x="2833548" y="4262474"/>
            <a:ext cx="3673475" cy="26988"/>
          </a:xfrm>
          <a:prstGeom prst="line">
            <a:avLst/>
          </a:prstGeom>
          <a:noFill/>
          <a:ln w="38100">
            <a:solidFill>
              <a:schemeClr val="accent1"/>
            </a:solidFill>
            <a:round/>
            <a:headEnd/>
            <a:tailEnd type="triangle" w="med" len="med"/>
          </a:ln>
        </p:spPr>
        <p:txBody>
          <a:bodyPr/>
          <a:lstStyle/>
          <a:p>
            <a:endParaRPr lang="tr-TR"/>
          </a:p>
        </p:txBody>
      </p:sp>
      <p:sp>
        <p:nvSpPr>
          <p:cNvPr id="13" name="Line 10"/>
          <p:cNvSpPr>
            <a:spLocks noChangeShapeType="1"/>
          </p:cNvSpPr>
          <p:nvPr/>
        </p:nvSpPr>
        <p:spPr bwMode="auto">
          <a:xfrm>
            <a:off x="2047730" y="3762408"/>
            <a:ext cx="4465638" cy="4762"/>
          </a:xfrm>
          <a:prstGeom prst="line">
            <a:avLst/>
          </a:prstGeom>
          <a:noFill/>
          <a:ln w="38100">
            <a:solidFill>
              <a:schemeClr val="accent1"/>
            </a:solidFill>
            <a:round/>
            <a:headEnd/>
            <a:tailEnd type="triangle" w="med" len="med"/>
          </a:ln>
        </p:spPr>
        <p:txBody>
          <a:bodyPr/>
          <a:lstStyle/>
          <a:p>
            <a:endParaRPr lang="tr-TR"/>
          </a:p>
        </p:txBody>
      </p:sp>
      <p:sp>
        <p:nvSpPr>
          <p:cNvPr id="14" name="Line 7"/>
          <p:cNvSpPr>
            <a:spLocks noChangeShapeType="1"/>
          </p:cNvSpPr>
          <p:nvPr/>
        </p:nvSpPr>
        <p:spPr bwMode="auto">
          <a:xfrm>
            <a:off x="2833548" y="2833714"/>
            <a:ext cx="3673475" cy="185737"/>
          </a:xfrm>
          <a:prstGeom prst="line">
            <a:avLst/>
          </a:prstGeom>
          <a:noFill/>
          <a:ln w="38100">
            <a:solidFill>
              <a:schemeClr val="accent1"/>
            </a:solidFill>
            <a:round/>
            <a:headEnd/>
            <a:tailEnd type="triangle" w="med" len="med"/>
          </a:ln>
        </p:spPr>
        <p:txBody>
          <a:bodyPr/>
          <a:lstStyle/>
          <a:p>
            <a:endParaRPr lang="tr-TR"/>
          </a:p>
        </p:txBody>
      </p:sp>
      <p:sp>
        <p:nvSpPr>
          <p:cNvPr id="17" name="Line 8"/>
          <p:cNvSpPr>
            <a:spLocks noChangeShapeType="1"/>
          </p:cNvSpPr>
          <p:nvPr/>
        </p:nvSpPr>
        <p:spPr bwMode="auto">
          <a:xfrm flipV="1">
            <a:off x="2833548" y="2547962"/>
            <a:ext cx="3600450" cy="71437"/>
          </a:xfrm>
          <a:prstGeom prst="line">
            <a:avLst/>
          </a:prstGeom>
          <a:noFill/>
          <a:ln w="38100">
            <a:solidFill>
              <a:schemeClr val="accent1"/>
            </a:solidFill>
            <a:round/>
            <a:headEnd/>
            <a:tailEnd type="triangle" w="med" len="med"/>
          </a:ln>
        </p:spPr>
        <p:txBody>
          <a:bodyPr/>
          <a:lstStyle/>
          <a:p>
            <a:endParaRPr lang="tr-TR"/>
          </a:p>
        </p:txBody>
      </p:sp>
      <p:sp>
        <p:nvSpPr>
          <p:cNvPr id="2" name="Veri Yer Tutucusu 1"/>
          <p:cNvSpPr>
            <a:spLocks noGrp="1"/>
          </p:cNvSpPr>
          <p:nvPr>
            <p:ph type="dt" sz="half" idx="10"/>
          </p:nvPr>
        </p:nvSpPr>
        <p:spPr/>
        <p:txBody>
          <a:bodyPr/>
          <a:lstStyle/>
          <a:p>
            <a:fld id="{DAC527E2-20BB-4A32-B0A1-B534B024989E}" type="datetime10">
              <a:rPr lang="tr-TR" smtClean="0"/>
              <a:t>17:22</a:t>
            </a:fld>
            <a:endParaRPr lang="tr-TR"/>
          </a:p>
        </p:txBody>
      </p:sp>
      <p:sp>
        <p:nvSpPr>
          <p:cNvPr id="4" name="Slayt Numarası Yer Tutucusu 3"/>
          <p:cNvSpPr>
            <a:spLocks noGrp="1"/>
          </p:cNvSpPr>
          <p:nvPr>
            <p:ph type="sldNum" sz="quarter" idx="12"/>
          </p:nvPr>
        </p:nvSpPr>
        <p:spPr/>
        <p:txBody>
          <a:bodyPr/>
          <a:lstStyle/>
          <a:p>
            <a:fld id="{9B5D9E56-A432-4385-BBE3-44EE42913F6E}" type="slidenum">
              <a:rPr lang="tr-TR" smtClean="0"/>
              <a:pPr/>
              <a:t>46</a:t>
            </a:fld>
            <a:endParaRPr lang="tr-TR"/>
          </a:p>
        </p:txBody>
      </p:sp>
    </p:spTree>
    <p:extLst>
      <p:ext uri="{BB962C8B-B14F-4D97-AF65-F5344CB8AC3E}">
        <p14:creationId xmlns:p14="http://schemas.microsoft.com/office/powerpoint/2010/main" val="100361989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4 İçerik Yer Tutucusu"/>
          <p:cNvSpPr>
            <a:spLocks noGrp="1"/>
          </p:cNvSpPr>
          <p:nvPr>
            <p:ph/>
          </p:nvPr>
        </p:nvSpPr>
        <p:spPr>
          <a:xfrm>
            <a:off x="179388" y="188913"/>
            <a:ext cx="7772400" cy="936625"/>
          </a:xfrm>
        </p:spPr>
        <p:txBody>
          <a:bodyPr/>
          <a:lstStyle/>
          <a:p>
            <a:r>
              <a:rPr lang="tr-TR" smtClean="0"/>
              <a:t>Akaryakıt yangınlarında alev renkleri:</a:t>
            </a:r>
          </a:p>
          <a:p>
            <a:endParaRPr lang="tr-TR" smtClean="0"/>
          </a:p>
          <a:p>
            <a:endParaRPr lang="tr-TR" smtClean="0"/>
          </a:p>
          <a:p>
            <a:endParaRPr lang="tr-TR" smtClean="0"/>
          </a:p>
        </p:txBody>
      </p:sp>
      <p:graphicFrame>
        <p:nvGraphicFramePr>
          <p:cNvPr id="10" name="9 Diyagram"/>
          <p:cNvGraphicFramePr/>
          <p:nvPr/>
        </p:nvGraphicFramePr>
        <p:xfrm>
          <a:off x="539552" y="764704"/>
          <a:ext cx="8352928" cy="590465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Veri Yer Tutucusu 1"/>
          <p:cNvSpPr>
            <a:spLocks noGrp="1"/>
          </p:cNvSpPr>
          <p:nvPr>
            <p:ph type="dt" sz="quarter" idx="10"/>
          </p:nvPr>
        </p:nvSpPr>
        <p:spPr/>
        <p:txBody>
          <a:bodyPr/>
          <a:lstStyle/>
          <a:p>
            <a:pPr>
              <a:defRPr/>
            </a:pPr>
            <a:fld id="{CF520D07-2281-4EE8-8047-3247CAF4E433}" type="datetime10">
              <a:rPr lang="tr-TR" smtClean="0"/>
              <a:t>17:22</a:t>
            </a:fld>
            <a:endParaRPr lang="tr-TR"/>
          </a:p>
        </p:txBody>
      </p:sp>
      <p:sp>
        <p:nvSpPr>
          <p:cNvPr id="3" name="Slayt Numarası Yer Tutucusu 2"/>
          <p:cNvSpPr>
            <a:spLocks noGrp="1"/>
          </p:cNvSpPr>
          <p:nvPr>
            <p:ph type="sldNum" sz="quarter" idx="11"/>
          </p:nvPr>
        </p:nvSpPr>
        <p:spPr/>
        <p:txBody>
          <a:bodyPr/>
          <a:lstStyle/>
          <a:p>
            <a:pPr>
              <a:defRPr/>
            </a:pPr>
            <a:fld id="{499F502E-C5E4-4A4C-94B8-856AC792B961}" type="slidenum">
              <a:rPr lang="tr-TR" smtClean="0"/>
              <a:pPr>
                <a:defRPr/>
              </a:pPr>
              <a:t>47</a:t>
            </a:fld>
            <a:endParaRPr lang="tr-TR"/>
          </a:p>
        </p:txBody>
      </p:sp>
    </p:spTree>
    <p:extLst>
      <p:ext uri="{BB962C8B-B14F-4D97-AF65-F5344CB8AC3E}">
        <p14:creationId xmlns:p14="http://schemas.microsoft.com/office/powerpoint/2010/main" val="240582900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 Box 2"/>
          <p:cNvSpPr txBox="1">
            <a:spLocks noChangeArrowheads="1"/>
          </p:cNvSpPr>
          <p:nvPr/>
        </p:nvSpPr>
        <p:spPr bwMode="auto">
          <a:xfrm>
            <a:off x="1752600" y="5334000"/>
            <a:ext cx="5486400"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tr-TR" sz="2800" b="1"/>
              <a:t>TEMİZLİK YANGINI ÖNLER.  İŞ YERİNİZİ TEMİZ TUTUNUZ.</a:t>
            </a:r>
          </a:p>
        </p:txBody>
      </p:sp>
      <p:grpSp>
        <p:nvGrpSpPr>
          <p:cNvPr id="32771" name="Group 3"/>
          <p:cNvGrpSpPr>
            <a:grpSpLocks/>
          </p:cNvGrpSpPr>
          <p:nvPr/>
        </p:nvGrpSpPr>
        <p:grpSpPr bwMode="auto">
          <a:xfrm>
            <a:off x="914400" y="257175"/>
            <a:ext cx="7620000" cy="5081588"/>
            <a:chOff x="576" y="162"/>
            <a:chExt cx="4800" cy="3201"/>
          </a:xfrm>
        </p:grpSpPr>
        <p:sp>
          <p:nvSpPr>
            <p:cNvPr id="32772" name="Text Box 4"/>
            <p:cNvSpPr txBox="1">
              <a:spLocks noChangeArrowheads="1"/>
            </p:cNvSpPr>
            <p:nvPr/>
          </p:nvSpPr>
          <p:spPr bwMode="auto">
            <a:xfrm>
              <a:off x="576" y="162"/>
              <a:ext cx="4800"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tr-TR" sz="2400" b="1" dirty="0">
                  <a:solidFill>
                    <a:srgbClr val="0000FF"/>
                  </a:solidFill>
                </a:rPr>
                <a:t>İŞ YERİNİZDE YANGIN KONTROLÜNÜ YAPTINIZ MI? </a:t>
              </a:r>
            </a:p>
          </p:txBody>
        </p:sp>
        <p:graphicFrame>
          <p:nvGraphicFramePr>
            <p:cNvPr id="32773" name="Object 5"/>
            <p:cNvGraphicFramePr>
              <a:graphicFrameLocks noChangeAspect="1"/>
            </p:cNvGraphicFramePr>
            <p:nvPr/>
          </p:nvGraphicFramePr>
          <p:xfrm>
            <a:off x="1824" y="957"/>
            <a:ext cx="2136" cy="2406"/>
          </p:xfrm>
          <a:graphic>
            <a:graphicData uri="http://schemas.openxmlformats.org/presentationml/2006/ole">
              <mc:AlternateContent xmlns:mc="http://schemas.openxmlformats.org/markup-compatibility/2006">
                <mc:Choice xmlns:v="urn:schemas-microsoft-com:vml" Requires="v">
                  <p:oleObj spid="_x0000_s21521" name="Bit Eşlem Resmi" r:id="rId5" imgW="3390476" imgH="3820058" progId="PBrush">
                    <p:embed/>
                  </p:oleObj>
                </mc:Choice>
                <mc:Fallback>
                  <p:oleObj name="Bit Eşlem Resmi" r:id="rId5" imgW="3390476" imgH="3820058" progId="PBrush">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24" y="957"/>
                          <a:ext cx="2136" cy="24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sp>
        <p:nvSpPr>
          <p:cNvPr id="32774" name="Text Box 6"/>
          <p:cNvSpPr txBox="1">
            <a:spLocks noChangeArrowheads="1"/>
          </p:cNvSpPr>
          <p:nvPr/>
        </p:nvSpPr>
        <p:spPr bwMode="auto">
          <a:xfrm>
            <a:off x="5830888" y="6583363"/>
            <a:ext cx="33131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tr-TR"/>
          </a:p>
        </p:txBody>
      </p:sp>
      <p:sp>
        <p:nvSpPr>
          <p:cNvPr id="2" name="Veri Yer Tutucusu 1"/>
          <p:cNvSpPr>
            <a:spLocks noGrp="1"/>
          </p:cNvSpPr>
          <p:nvPr>
            <p:ph type="dt" sz="half" idx="10"/>
          </p:nvPr>
        </p:nvSpPr>
        <p:spPr/>
        <p:txBody>
          <a:bodyPr/>
          <a:lstStyle/>
          <a:p>
            <a:fld id="{42A0F60D-8BD8-405F-8F26-A1C278AB66EC}" type="datetime10">
              <a:rPr lang="tr-TR" smtClean="0"/>
              <a:t>17:22</a:t>
            </a:fld>
            <a:endParaRPr lang="tr-TR"/>
          </a:p>
        </p:txBody>
      </p:sp>
      <p:sp>
        <p:nvSpPr>
          <p:cNvPr id="3" name="Slayt Numarası Yer Tutucusu 2"/>
          <p:cNvSpPr>
            <a:spLocks noGrp="1"/>
          </p:cNvSpPr>
          <p:nvPr>
            <p:ph type="sldNum" sz="quarter" idx="12"/>
          </p:nvPr>
        </p:nvSpPr>
        <p:spPr/>
        <p:txBody>
          <a:bodyPr/>
          <a:lstStyle/>
          <a:p>
            <a:fld id="{9B5D9E56-A432-4385-BBE3-44EE42913F6E}" type="slidenum">
              <a:rPr lang="tr-TR" smtClean="0"/>
              <a:pPr/>
              <a:t>48</a:t>
            </a:fld>
            <a:endParaRPr lang="tr-TR"/>
          </a:p>
        </p:txBody>
      </p:sp>
    </p:spTree>
    <p:extLst>
      <p:ext uri="{BB962C8B-B14F-4D97-AF65-F5344CB8AC3E}">
        <p14:creationId xmlns:p14="http://schemas.microsoft.com/office/powerpoint/2010/main" val="42469644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26" fill="hold" nodeType="afterEffect">
                                  <p:stCondLst>
                                    <p:cond delay="0"/>
                                  </p:stCondLst>
                                  <p:childTnLst>
                                    <p:set>
                                      <p:cBhvr>
                                        <p:cTn id="6" dur="1" fill="hold">
                                          <p:stCondLst>
                                            <p:cond delay="0"/>
                                          </p:stCondLst>
                                        </p:cTn>
                                        <p:tgtEl>
                                          <p:spTgt spid="32771"/>
                                        </p:tgtEl>
                                        <p:attrNameLst>
                                          <p:attrName>style.visibility</p:attrName>
                                        </p:attrNameLst>
                                      </p:cBhvr>
                                      <p:to>
                                        <p:strVal val="visible"/>
                                      </p:to>
                                    </p:set>
                                    <p:animEffect transition="in" filter="barn(inHorizontal)">
                                      <p:cBhvr>
                                        <p:cTn id="7" dur="500"/>
                                        <p:tgtEl>
                                          <p:spTgt spid="32771"/>
                                        </p:tgtEl>
                                      </p:cBhvr>
                                    </p:animEffect>
                                  </p:childTnLst>
                                  <p:subTnLst>
                                    <p:audio>
                                      <p:cMediaNode>
                                        <p:cTn display="0" masterRel="sameClick">
                                          <p:stCondLst>
                                            <p:cond evt="begin" delay="0">
                                              <p:tn val="5"/>
                                            </p:cond>
                                          </p:stCondLst>
                                          <p:endCondLst>
                                            <p:cond evt="onStopAudio" delay="0">
                                              <p:tgtEl>
                                                <p:sldTgt/>
                                              </p:tgtEl>
                                            </p:cond>
                                          </p:endCondLst>
                                        </p:cTn>
                                        <p:tgtEl>
                                          <p:sndTgt r:embed="rId3" name="camera.wav"/>
                                        </p:tgtEl>
                                      </p:cMediaNode>
                                    </p:audio>
                                  </p:subTnLst>
                                </p:cTn>
                              </p:par>
                            </p:childTnLst>
                          </p:cTn>
                        </p:par>
                        <p:par>
                          <p:cTn id="8" fill="hold" nodeType="afterGroup">
                            <p:stCondLst>
                              <p:cond delay="500"/>
                            </p:stCondLst>
                            <p:childTnLst>
                              <p:par>
                                <p:cTn id="9" presetID="2" presetClass="entr" presetSubtype="8" fill="hold" grpId="0" nodeType="afterEffect">
                                  <p:stCondLst>
                                    <p:cond delay="1000"/>
                                  </p:stCondLst>
                                  <p:childTnLst>
                                    <p:set>
                                      <p:cBhvr>
                                        <p:cTn id="10" dur="1" fill="hold">
                                          <p:stCondLst>
                                            <p:cond delay="0"/>
                                          </p:stCondLst>
                                        </p:cTn>
                                        <p:tgtEl>
                                          <p:spTgt spid="32770"/>
                                        </p:tgtEl>
                                        <p:attrNameLst>
                                          <p:attrName>style.visibility</p:attrName>
                                        </p:attrNameLst>
                                      </p:cBhvr>
                                      <p:to>
                                        <p:strVal val="visible"/>
                                      </p:to>
                                    </p:set>
                                    <p:anim calcmode="lin" valueType="num">
                                      <p:cBhvr additive="base">
                                        <p:cTn id="11" dur="500" fill="hold"/>
                                        <p:tgtEl>
                                          <p:spTgt spid="32770"/>
                                        </p:tgtEl>
                                        <p:attrNameLst>
                                          <p:attrName>ppt_x</p:attrName>
                                        </p:attrNameLst>
                                      </p:cBhvr>
                                      <p:tavLst>
                                        <p:tav tm="0">
                                          <p:val>
                                            <p:strVal val="0-#ppt_w/2"/>
                                          </p:val>
                                        </p:tav>
                                        <p:tav tm="100000">
                                          <p:val>
                                            <p:strVal val="#ppt_x"/>
                                          </p:val>
                                        </p:tav>
                                      </p:tavLst>
                                    </p:anim>
                                    <p:anim calcmode="lin" valueType="num">
                                      <p:cBhvr additive="base">
                                        <p:cTn id="12" dur="500" fill="hold"/>
                                        <p:tgtEl>
                                          <p:spTgt spid="32770"/>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9"/>
                                            </p:cond>
                                          </p:stCondLst>
                                          <p:endCondLst>
                                            <p:cond evt="onStopAudio" delay="0">
                                              <p:tgtEl>
                                                <p:sldTgt/>
                                              </p:tgtEl>
                                            </p:cond>
                                          </p:endCondLst>
                                        </p:cTn>
                                        <p:tgtEl>
                                          <p:sndTgt r:embed="rId4" name="laser.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0" grpId="0" autoUpdateAnimBg="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ext Box 2"/>
          <p:cNvSpPr txBox="1">
            <a:spLocks noChangeArrowheads="1"/>
          </p:cNvSpPr>
          <p:nvPr/>
        </p:nvSpPr>
        <p:spPr bwMode="auto">
          <a:xfrm>
            <a:off x="1295400" y="5334000"/>
            <a:ext cx="6553200"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tr-TR" sz="2800" b="1"/>
              <a:t>KAYNAK VE KESME İŞLERİNDE ÇOK DİKKATLİ OLUNUZ.</a:t>
            </a:r>
          </a:p>
        </p:txBody>
      </p:sp>
      <p:grpSp>
        <p:nvGrpSpPr>
          <p:cNvPr id="33795" name="Group 3"/>
          <p:cNvGrpSpPr>
            <a:grpSpLocks/>
          </p:cNvGrpSpPr>
          <p:nvPr/>
        </p:nvGrpSpPr>
        <p:grpSpPr bwMode="auto">
          <a:xfrm>
            <a:off x="914400" y="257175"/>
            <a:ext cx="7620000" cy="5076825"/>
            <a:chOff x="576" y="162"/>
            <a:chExt cx="4800" cy="3198"/>
          </a:xfrm>
        </p:grpSpPr>
        <p:sp>
          <p:nvSpPr>
            <p:cNvPr id="33796" name="Text Box 4"/>
            <p:cNvSpPr txBox="1">
              <a:spLocks noChangeArrowheads="1"/>
            </p:cNvSpPr>
            <p:nvPr/>
          </p:nvSpPr>
          <p:spPr bwMode="auto">
            <a:xfrm>
              <a:off x="576" y="162"/>
              <a:ext cx="4800"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tr-TR" sz="2400" b="1" dirty="0">
                  <a:solidFill>
                    <a:srgbClr val="0000FF"/>
                  </a:solidFill>
                </a:rPr>
                <a:t>İŞ YERİNİZDE YANGIN KONTROLÜNÜ YAPTINIZ MI? </a:t>
              </a:r>
            </a:p>
          </p:txBody>
        </p:sp>
        <p:graphicFrame>
          <p:nvGraphicFramePr>
            <p:cNvPr id="33797" name="Object 5"/>
            <p:cNvGraphicFramePr>
              <a:graphicFrameLocks noChangeAspect="1"/>
            </p:cNvGraphicFramePr>
            <p:nvPr/>
          </p:nvGraphicFramePr>
          <p:xfrm>
            <a:off x="1824" y="930"/>
            <a:ext cx="2136" cy="2430"/>
          </p:xfrm>
          <a:graphic>
            <a:graphicData uri="http://schemas.openxmlformats.org/presentationml/2006/ole">
              <mc:AlternateContent xmlns:mc="http://schemas.openxmlformats.org/markup-compatibility/2006">
                <mc:Choice xmlns:v="urn:schemas-microsoft-com:vml" Requires="v">
                  <p:oleObj spid="_x0000_s22545" name="Bit Eşlem Resmi" r:id="rId5" imgW="3390476" imgH="3858164" progId="PBrush">
                    <p:embed/>
                  </p:oleObj>
                </mc:Choice>
                <mc:Fallback>
                  <p:oleObj name="Bit Eşlem Resmi" r:id="rId5" imgW="3390476" imgH="3858164" progId="PBrush">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24" y="930"/>
                          <a:ext cx="2136" cy="24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sp>
        <p:nvSpPr>
          <p:cNvPr id="33798" name="Text Box 6"/>
          <p:cNvSpPr txBox="1">
            <a:spLocks noChangeArrowheads="1"/>
          </p:cNvSpPr>
          <p:nvPr/>
        </p:nvSpPr>
        <p:spPr bwMode="auto">
          <a:xfrm>
            <a:off x="5830888" y="6583363"/>
            <a:ext cx="33131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tr-TR"/>
          </a:p>
        </p:txBody>
      </p:sp>
      <p:sp>
        <p:nvSpPr>
          <p:cNvPr id="2" name="Veri Yer Tutucusu 1"/>
          <p:cNvSpPr>
            <a:spLocks noGrp="1"/>
          </p:cNvSpPr>
          <p:nvPr>
            <p:ph type="dt" sz="half" idx="10"/>
          </p:nvPr>
        </p:nvSpPr>
        <p:spPr/>
        <p:txBody>
          <a:bodyPr/>
          <a:lstStyle/>
          <a:p>
            <a:fld id="{5FAD7847-5EBF-406E-A7EA-B0811B14EEB1}" type="datetime10">
              <a:rPr lang="tr-TR" smtClean="0"/>
              <a:t>17:22</a:t>
            </a:fld>
            <a:endParaRPr lang="tr-TR"/>
          </a:p>
        </p:txBody>
      </p:sp>
      <p:sp>
        <p:nvSpPr>
          <p:cNvPr id="3" name="Slayt Numarası Yer Tutucusu 2"/>
          <p:cNvSpPr>
            <a:spLocks noGrp="1"/>
          </p:cNvSpPr>
          <p:nvPr>
            <p:ph type="sldNum" sz="quarter" idx="12"/>
          </p:nvPr>
        </p:nvSpPr>
        <p:spPr/>
        <p:txBody>
          <a:bodyPr/>
          <a:lstStyle/>
          <a:p>
            <a:fld id="{9B5D9E56-A432-4385-BBE3-44EE42913F6E}" type="slidenum">
              <a:rPr lang="tr-TR" smtClean="0"/>
              <a:pPr/>
              <a:t>49</a:t>
            </a:fld>
            <a:endParaRPr lang="tr-TR"/>
          </a:p>
        </p:txBody>
      </p:sp>
    </p:spTree>
    <p:extLst>
      <p:ext uri="{BB962C8B-B14F-4D97-AF65-F5344CB8AC3E}">
        <p14:creationId xmlns:p14="http://schemas.microsoft.com/office/powerpoint/2010/main" val="12646044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26" fill="hold" nodeType="afterEffect">
                                  <p:stCondLst>
                                    <p:cond delay="0"/>
                                  </p:stCondLst>
                                  <p:childTnLst>
                                    <p:set>
                                      <p:cBhvr>
                                        <p:cTn id="6" dur="1" fill="hold">
                                          <p:stCondLst>
                                            <p:cond delay="0"/>
                                          </p:stCondLst>
                                        </p:cTn>
                                        <p:tgtEl>
                                          <p:spTgt spid="33795"/>
                                        </p:tgtEl>
                                        <p:attrNameLst>
                                          <p:attrName>style.visibility</p:attrName>
                                        </p:attrNameLst>
                                      </p:cBhvr>
                                      <p:to>
                                        <p:strVal val="visible"/>
                                      </p:to>
                                    </p:set>
                                    <p:animEffect transition="in" filter="barn(inHorizontal)">
                                      <p:cBhvr>
                                        <p:cTn id="7" dur="500"/>
                                        <p:tgtEl>
                                          <p:spTgt spid="33795"/>
                                        </p:tgtEl>
                                      </p:cBhvr>
                                    </p:animEffect>
                                  </p:childTnLst>
                                  <p:subTnLst>
                                    <p:audio>
                                      <p:cMediaNode>
                                        <p:cTn display="0" masterRel="sameClick">
                                          <p:stCondLst>
                                            <p:cond evt="begin" delay="0">
                                              <p:tn val="5"/>
                                            </p:cond>
                                          </p:stCondLst>
                                          <p:endCondLst>
                                            <p:cond evt="onStopAudio" delay="0">
                                              <p:tgtEl>
                                                <p:sldTgt/>
                                              </p:tgtEl>
                                            </p:cond>
                                          </p:endCondLst>
                                        </p:cTn>
                                        <p:tgtEl>
                                          <p:sndTgt r:embed="rId3" name="camera.wav"/>
                                        </p:tgtEl>
                                      </p:cMediaNode>
                                    </p:audio>
                                  </p:subTnLst>
                                </p:cTn>
                              </p:par>
                            </p:childTnLst>
                          </p:cTn>
                        </p:par>
                        <p:par>
                          <p:cTn id="8" fill="hold" nodeType="afterGroup">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33794"/>
                                        </p:tgtEl>
                                        <p:attrNameLst>
                                          <p:attrName>style.visibility</p:attrName>
                                        </p:attrNameLst>
                                      </p:cBhvr>
                                      <p:to>
                                        <p:strVal val="visible"/>
                                      </p:to>
                                    </p:set>
                                    <p:anim calcmode="lin" valueType="num">
                                      <p:cBhvr additive="base">
                                        <p:cTn id="11" dur="500" fill="hold"/>
                                        <p:tgtEl>
                                          <p:spTgt spid="33794"/>
                                        </p:tgtEl>
                                        <p:attrNameLst>
                                          <p:attrName>ppt_x</p:attrName>
                                        </p:attrNameLst>
                                      </p:cBhvr>
                                      <p:tavLst>
                                        <p:tav tm="0">
                                          <p:val>
                                            <p:strVal val="0-#ppt_w/2"/>
                                          </p:val>
                                        </p:tav>
                                        <p:tav tm="100000">
                                          <p:val>
                                            <p:strVal val="#ppt_x"/>
                                          </p:val>
                                        </p:tav>
                                      </p:tavLst>
                                    </p:anim>
                                    <p:anim calcmode="lin" valueType="num">
                                      <p:cBhvr additive="base">
                                        <p:cTn id="12" dur="500" fill="hold"/>
                                        <p:tgtEl>
                                          <p:spTgt spid="33794"/>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9"/>
                                            </p:cond>
                                          </p:stCondLst>
                                          <p:endCondLst>
                                            <p:cond evt="onStopAudio" delay="0">
                                              <p:tgtEl>
                                                <p:sldTgt/>
                                              </p:tgtEl>
                                            </p:cond>
                                          </p:endCondLst>
                                        </p:cTn>
                                        <p:tgtEl>
                                          <p:sndTgt r:embed="rId4" name="laser.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4" grpId="0" autoUpdateAnimBg="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ext Box 2"/>
          <p:cNvSpPr txBox="1">
            <a:spLocks noChangeArrowheads="1"/>
          </p:cNvSpPr>
          <p:nvPr/>
        </p:nvSpPr>
        <p:spPr bwMode="auto">
          <a:xfrm>
            <a:off x="990600" y="5334000"/>
            <a:ext cx="7162800" cy="1373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tr-TR" sz="2800" b="1"/>
              <a:t>SİGARA İÇİLMEMESİ GEREKEN YERLERDE AKSİNİ YAPMAK İNTİHAR ETMEK DEMEKTİR.</a:t>
            </a:r>
          </a:p>
        </p:txBody>
      </p:sp>
      <p:grpSp>
        <p:nvGrpSpPr>
          <p:cNvPr id="34819" name="Group 3"/>
          <p:cNvGrpSpPr>
            <a:grpSpLocks/>
          </p:cNvGrpSpPr>
          <p:nvPr/>
        </p:nvGrpSpPr>
        <p:grpSpPr bwMode="auto">
          <a:xfrm>
            <a:off x="914400" y="257175"/>
            <a:ext cx="7620000" cy="5081588"/>
            <a:chOff x="576" y="162"/>
            <a:chExt cx="4800" cy="3201"/>
          </a:xfrm>
        </p:grpSpPr>
        <p:sp>
          <p:nvSpPr>
            <p:cNvPr id="34820" name="Text Box 4"/>
            <p:cNvSpPr txBox="1">
              <a:spLocks noChangeArrowheads="1"/>
            </p:cNvSpPr>
            <p:nvPr/>
          </p:nvSpPr>
          <p:spPr bwMode="auto">
            <a:xfrm>
              <a:off x="576" y="162"/>
              <a:ext cx="4800"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tr-TR" sz="2400" b="1" dirty="0">
                  <a:solidFill>
                    <a:srgbClr val="0000FF"/>
                  </a:solidFill>
                </a:rPr>
                <a:t>İŞ YERİNİZDE YANGIN KONTROLÜNÜ YAPTINIZ MI? </a:t>
              </a:r>
            </a:p>
          </p:txBody>
        </p:sp>
        <p:graphicFrame>
          <p:nvGraphicFramePr>
            <p:cNvPr id="34821" name="Object 5"/>
            <p:cNvGraphicFramePr>
              <a:graphicFrameLocks noChangeAspect="1"/>
            </p:cNvGraphicFramePr>
            <p:nvPr/>
          </p:nvGraphicFramePr>
          <p:xfrm>
            <a:off x="1824" y="957"/>
            <a:ext cx="2130" cy="2406"/>
          </p:xfrm>
          <a:graphic>
            <a:graphicData uri="http://schemas.openxmlformats.org/presentationml/2006/ole">
              <mc:AlternateContent xmlns:mc="http://schemas.openxmlformats.org/markup-compatibility/2006">
                <mc:Choice xmlns:v="urn:schemas-microsoft-com:vml" Requires="v">
                  <p:oleObj spid="_x0000_s23569" name="Bit Eşlem Resmi" r:id="rId5" imgW="3381847" imgH="3820058" progId="PBrush">
                    <p:embed/>
                  </p:oleObj>
                </mc:Choice>
                <mc:Fallback>
                  <p:oleObj name="Bit Eşlem Resmi" r:id="rId5" imgW="3381847" imgH="3820058" progId="PBrush">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24" y="957"/>
                          <a:ext cx="2130" cy="24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sp>
        <p:nvSpPr>
          <p:cNvPr id="34822" name="Text Box 6"/>
          <p:cNvSpPr txBox="1">
            <a:spLocks noChangeArrowheads="1"/>
          </p:cNvSpPr>
          <p:nvPr/>
        </p:nvSpPr>
        <p:spPr bwMode="auto">
          <a:xfrm>
            <a:off x="5830888" y="6583363"/>
            <a:ext cx="33131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tr-TR"/>
          </a:p>
        </p:txBody>
      </p:sp>
      <p:sp>
        <p:nvSpPr>
          <p:cNvPr id="2" name="Veri Yer Tutucusu 1"/>
          <p:cNvSpPr>
            <a:spLocks noGrp="1"/>
          </p:cNvSpPr>
          <p:nvPr>
            <p:ph type="dt" sz="half" idx="10"/>
          </p:nvPr>
        </p:nvSpPr>
        <p:spPr/>
        <p:txBody>
          <a:bodyPr/>
          <a:lstStyle/>
          <a:p>
            <a:fld id="{75551B99-F161-49D0-8588-689D449945E4}" type="datetime10">
              <a:rPr lang="tr-TR" smtClean="0"/>
              <a:t>17:22</a:t>
            </a:fld>
            <a:endParaRPr lang="tr-TR"/>
          </a:p>
        </p:txBody>
      </p:sp>
      <p:sp>
        <p:nvSpPr>
          <p:cNvPr id="3" name="Slayt Numarası Yer Tutucusu 2"/>
          <p:cNvSpPr>
            <a:spLocks noGrp="1"/>
          </p:cNvSpPr>
          <p:nvPr>
            <p:ph type="sldNum" sz="quarter" idx="12"/>
          </p:nvPr>
        </p:nvSpPr>
        <p:spPr/>
        <p:txBody>
          <a:bodyPr/>
          <a:lstStyle/>
          <a:p>
            <a:fld id="{9B5D9E56-A432-4385-BBE3-44EE42913F6E}" type="slidenum">
              <a:rPr lang="tr-TR" smtClean="0"/>
              <a:pPr/>
              <a:t>50</a:t>
            </a:fld>
            <a:endParaRPr lang="tr-TR"/>
          </a:p>
        </p:txBody>
      </p:sp>
    </p:spTree>
    <p:extLst>
      <p:ext uri="{BB962C8B-B14F-4D97-AF65-F5344CB8AC3E}">
        <p14:creationId xmlns:p14="http://schemas.microsoft.com/office/powerpoint/2010/main" val="198019164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26" fill="hold" nodeType="afterEffect">
                                  <p:stCondLst>
                                    <p:cond delay="0"/>
                                  </p:stCondLst>
                                  <p:childTnLst>
                                    <p:set>
                                      <p:cBhvr>
                                        <p:cTn id="6" dur="1" fill="hold">
                                          <p:stCondLst>
                                            <p:cond delay="0"/>
                                          </p:stCondLst>
                                        </p:cTn>
                                        <p:tgtEl>
                                          <p:spTgt spid="34819"/>
                                        </p:tgtEl>
                                        <p:attrNameLst>
                                          <p:attrName>style.visibility</p:attrName>
                                        </p:attrNameLst>
                                      </p:cBhvr>
                                      <p:to>
                                        <p:strVal val="visible"/>
                                      </p:to>
                                    </p:set>
                                    <p:animEffect transition="in" filter="barn(inHorizontal)">
                                      <p:cBhvr>
                                        <p:cTn id="7" dur="500"/>
                                        <p:tgtEl>
                                          <p:spTgt spid="34819"/>
                                        </p:tgtEl>
                                      </p:cBhvr>
                                    </p:animEffect>
                                  </p:childTnLst>
                                  <p:subTnLst>
                                    <p:audio>
                                      <p:cMediaNode>
                                        <p:cTn display="0" masterRel="sameClick">
                                          <p:stCondLst>
                                            <p:cond evt="begin" delay="0">
                                              <p:tn val="5"/>
                                            </p:cond>
                                          </p:stCondLst>
                                          <p:endCondLst>
                                            <p:cond evt="onStopAudio" delay="0">
                                              <p:tgtEl>
                                                <p:sldTgt/>
                                              </p:tgtEl>
                                            </p:cond>
                                          </p:endCondLst>
                                        </p:cTn>
                                        <p:tgtEl>
                                          <p:sndTgt r:embed="rId3" name="camera.wav"/>
                                        </p:tgtEl>
                                      </p:cMediaNode>
                                    </p:audio>
                                  </p:subTnLst>
                                </p:cTn>
                              </p:par>
                            </p:childTnLst>
                          </p:cTn>
                        </p:par>
                        <p:par>
                          <p:cTn id="8" fill="hold" nodeType="afterGroup">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34818"/>
                                        </p:tgtEl>
                                        <p:attrNameLst>
                                          <p:attrName>style.visibility</p:attrName>
                                        </p:attrNameLst>
                                      </p:cBhvr>
                                      <p:to>
                                        <p:strVal val="visible"/>
                                      </p:to>
                                    </p:set>
                                    <p:anim calcmode="lin" valueType="num">
                                      <p:cBhvr additive="base">
                                        <p:cTn id="11" dur="500" fill="hold"/>
                                        <p:tgtEl>
                                          <p:spTgt spid="34818"/>
                                        </p:tgtEl>
                                        <p:attrNameLst>
                                          <p:attrName>ppt_x</p:attrName>
                                        </p:attrNameLst>
                                      </p:cBhvr>
                                      <p:tavLst>
                                        <p:tav tm="0">
                                          <p:val>
                                            <p:strVal val="0-#ppt_w/2"/>
                                          </p:val>
                                        </p:tav>
                                        <p:tav tm="100000">
                                          <p:val>
                                            <p:strVal val="#ppt_x"/>
                                          </p:val>
                                        </p:tav>
                                      </p:tavLst>
                                    </p:anim>
                                    <p:anim calcmode="lin" valueType="num">
                                      <p:cBhvr additive="base">
                                        <p:cTn id="12" dur="500" fill="hold"/>
                                        <p:tgtEl>
                                          <p:spTgt spid="34818"/>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9"/>
                                            </p:cond>
                                          </p:stCondLst>
                                          <p:endCondLst>
                                            <p:cond evt="onStopAudio" delay="0">
                                              <p:tgtEl>
                                                <p:sldTgt/>
                                              </p:tgtEl>
                                            </p:cond>
                                          </p:endCondLst>
                                        </p:cTn>
                                        <p:tgtEl>
                                          <p:sndTgt r:embed="rId4" name="laser.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8" grpId="0" autoUpdateAnimBg="0" rev="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ext Box 2"/>
          <p:cNvSpPr txBox="1">
            <a:spLocks noChangeArrowheads="1"/>
          </p:cNvSpPr>
          <p:nvPr/>
        </p:nvSpPr>
        <p:spPr bwMode="auto">
          <a:xfrm>
            <a:off x="1066800" y="5334000"/>
            <a:ext cx="7010400"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tr-TR" sz="2800" b="1"/>
              <a:t>YANGINLA MÜCADELE VASITALARINI TEMİZ VE BAKIMLI BULUNDURUNUZ.</a:t>
            </a:r>
          </a:p>
        </p:txBody>
      </p:sp>
      <p:grpSp>
        <p:nvGrpSpPr>
          <p:cNvPr id="35843" name="Group 3"/>
          <p:cNvGrpSpPr>
            <a:grpSpLocks/>
          </p:cNvGrpSpPr>
          <p:nvPr/>
        </p:nvGrpSpPr>
        <p:grpSpPr bwMode="auto">
          <a:xfrm>
            <a:off x="914400" y="257175"/>
            <a:ext cx="7620000" cy="5072063"/>
            <a:chOff x="576" y="162"/>
            <a:chExt cx="4800" cy="3195"/>
          </a:xfrm>
        </p:grpSpPr>
        <p:sp>
          <p:nvSpPr>
            <p:cNvPr id="35844" name="Text Box 4"/>
            <p:cNvSpPr txBox="1">
              <a:spLocks noChangeArrowheads="1"/>
            </p:cNvSpPr>
            <p:nvPr/>
          </p:nvSpPr>
          <p:spPr bwMode="auto">
            <a:xfrm>
              <a:off x="576" y="162"/>
              <a:ext cx="4800"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tr-TR" sz="2400" b="1" dirty="0">
                  <a:solidFill>
                    <a:srgbClr val="0000FF"/>
                  </a:solidFill>
                </a:rPr>
                <a:t>İŞ YERİNİZDE YANGIN KONTROLÜNÜ YAPTINIZ MI? </a:t>
              </a:r>
            </a:p>
          </p:txBody>
        </p:sp>
        <p:graphicFrame>
          <p:nvGraphicFramePr>
            <p:cNvPr id="35845" name="Object 5"/>
            <p:cNvGraphicFramePr>
              <a:graphicFrameLocks noChangeAspect="1"/>
            </p:cNvGraphicFramePr>
            <p:nvPr/>
          </p:nvGraphicFramePr>
          <p:xfrm>
            <a:off x="1824" y="963"/>
            <a:ext cx="2106" cy="2394"/>
          </p:xfrm>
          <a:graphic>
            <a:graphicData uri="http://schemas.openxmlformats.org/presentationml/2006/ole">
              <mc:AlternateContent xmlns:mc="http://schemas.openxmlformats.org/markup-compatibility/2006">
                <mc:Choice xmlns:v="urn:schemas-microsoft-com:vml" Requires="v">
                  <p:oleObj spid="_x0000_s24593" name="Bit Eşlem Resmi" r:id="rId5" imgW="3343742" imgH="3801006" progId="PBrush">
                    <p:embed/>
                  </p:oleObj>
                </mc:Choice>
                <mc:Fallback>
                  <p:oleObj name="Bit Eşlem Resmi" r:id="rId5" imgW="3343742" imgH="3801006" progId="PBrush">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24" y="963"/>
                          <a:ext cx="2106" cy="2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sp>
        <p:nvSpPr>
          <p:cNvPr id="35846" name="Text Box 6"/>
          <p:cNvSpPr txBox="1">
            <a:spLocks noChangeArrowheads="1"/>
          </p:cNvSpPr>
          <p:nvPr/>
        </p:nvSpPr>
        <p:spPr bwMode="auto">
          <a:xfrm>
            <a:off x="5830888" y="6583363"/>
            <a:ext cx="33131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tr-TR"/>
          </a:p>
        </p:txBody>
      </p:sp>
      <p:sp>
        <p:nvSpPr>
          <p:cNvPr id="2" name="Veri Yer Tutucusu 1"/>
          <p:cNvSpPr>
            <a:spLocks noGrp="1"/>
          </p:cNvSpPr>
          <p:nvPr>
            <p:ph type="dt" sz="half" idx="10"/>
          </p:nvPr>
        </p:nvSpPr>
        <p:spPr/>
        <p:txBody>
          <a:bodyPr/>
          <a:lstStyle/>
          <a:p>
            <a:fld id="{CB579231-1E7F-42D6-AFC1-8FA39D2EDF6D}" type="datetime10">
              <a:rPr lang="tr-TR" smtClean="0"/>
              <a:t>17:22</a:t>
            </a:fld>
            <a:endParaRPr lang="tr-TR"/>
          </a:p>
        </p:txBody>
      </p:sp>
      <p:sp>
        <p:nvSpPr>
          <p:cNvPr id="3" name="Slayt Numarası Yer Tutucusu 2"/>
          <p:cNvSpPr>
            <a:spLocks noGrp="1"/>
          </p:cNvSpPr>
          <p:nvPr>
            <p:ph type="sldNum" sz="quarter" idx="12"/>
          </p:nvPr>
        </p:nvSpPr>
        <p:spPr/>
        <p:txBody>
          <a:bodyPr/>
          <a:lstStyle/>
          <a:p>
            <a:fld id="{9B5D9E56-A432-4385-BBE3-44EE42913F6E}" type="slidenum">
              <a:rPr lang="tr-TR" smtClean="0"/>
              <a:pPr/>
              <a:t>51</a:t>
            </a:fld>
            <a:endParaRPr lang="tr-TR"/>
          </a:p>
        </p:txBody>
      </p:sp>
    </p:spTree>
    <p:extLst>
      <p:ext uri="{BB962C8B-B14F-4D97-AF65-F5344CB8AC3E}">
        <p14:creationId xmlns:p14="http://schemas.microsoft.com/office/powerpoint/2010/main" val="2669680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26" fill="hold" nodeType="afterEffect">
                                  <p:stCondLst>
                                    <p:cond delay="0"/>
                                  </p:stCondLst>
                                  <p:childTnLst>
                                    <p:set>
                                      <p:cBhvr>
                                        <p:cTn id="6" dur="1" fill="hold">
                                          <p:stCondLst>
                                            <p:cond delay="0"/>
                                          </p:stCondLst>
                                        </p:cTn>
                                        <p:tgtEl>
                                          <p:spTgt spid="35843"/>
                                        </p:tgtEl>
                                        <p:attrNameLst>
                                          <p:attrName>style.visibility</p:attrName>
                                        </p:attrNameLst>
                                      </p:cBhvr>
                                      <p:to>
                                        <p:strVal val="visible"/>
                                      </p:to>
                                    </p:set>
                                    <p:animEffect transition="in" filter="barn(inHorizontal)">
                                      <p:cBhvr>
                                        <p:cTn id="7" dur="500"/>
                                        <p:tgtEl>
                                          <p:spTgt spid="35843"/>
                                        </p:tgtEl>
                                      </p:cBhvr>
                                    </p:animEffect>
                                  </p:childTnLst>
                                  <p:subTnLst>
                                    <p:audio>
                                      <p:cMediaNode>
                                        <p:cTn display="0" masterRel="sameClick">
                                          <p:stCondLst>
                                            <p:cond evt="begin" delay="0">
                                              <p:tn val="5"/>
                                            </p:cond>
                                          </p:stCondLst>
                                          <p:endCondLst>
                                            <p:cond evt="onStopAudio" delay="0">
                                              <p:tgtEl>
                                                <p:sldTgt/>
                                              </p:tgtEl>
                                            </p:cond>
                                          </p:endCondLst>
                                        </p:cTn>
                                        <p:tgtEl>
                                          <p:sndTgt r:embed="rId3" name="camera.wav"/>
                                        </p:tgtEl>
                                      </p:cMediaNode>
                                    </p:audio>
                                  </p:subTnLst>
                                </p:cTn>
                              </p:par>
                            </p:childTnLst>
                          </p:cTn>
                        </p:par>
                        <p:par>
                          <p:cTn id="8" fill="hold" nodeType="afterGroup">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35842"/>
                                        </p:tgtEl>
                                        <p:attrNameLst>
                                          <p:attrName>style.visibility</p:attrName>
                                        </p:attrNameLst>
                                      </p:cBhvr>
                                      <p:to>
                                        <p:strVal val="visible"/>
                                      </p:to>
                                    </p:set>
                                    <p:anim calcmode="lin" valueType="num">
                                      <p:cBhvr additive="base">
                                        <p:cTn id="11" dur="500" fill="hold"/>
                                        <p:tgtEl>
                                          <p:spTgt spid="35842"/>
                                        </p:tgtEl>
                                        <p:attrNameLst>
                                          <p:attrName>ppt_x</p:attrName>
                                        </p:attrNameLst>
                                      </p:cBhvr>
                                      <p:tavLst>
                                        <p:tav tm="0">
                                          <p:val>
                                            <p:strVal val="0-#ppt_w/2"/>
                                          </p:val>
                                        </p:tav>
                                        <p:tav tm="100000">
                                          <p:val>
                                            <p:strVal val="#ppt_x"/>
                                          </p:val>
                                        </p:tav>
                                      </p:tavLst>
                                    </p:anim>
                                    <p:anim calcmode="lin" valueType="num">
                                      <p:cBhvr additive="base">
                                        <p:cTn id="12" dur="500" fill="hold"/>
                                        <p:tgtEl>
                                          <p:spTgt spid="35842"/>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9"/>
                                            </p:cond>
                                          </p:stCondLst>
                                          <p:endCondLst>
                                            <p:cond evt="onStopAudio" delay="0">
                                              <p:tgtEl>
                                                <p:sldTgt/>
                                              </p:tgtEl>
                                            </p:cond>
                                          </p:endCondLst>
                                        </p:cTn>
                                        <p:tgtEl>
                                          <p:sndTgt r:embed="rId4" name="laser.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2" grpId="0" autoUpdateAnimBg="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ext Box 2"/>
          <p:cNvSpPr txBox="1">
            <a:spLocks noChangeArrowheads="1"/>
          </p:cNvSpPr>
          <p:nvPr/>
        </p:nvSpPr>
        <p:spPr bwMode="auto">
          <a:xfrm>
            <a:off x="762000" y="5334000"/>
            <a:ext cx="7391400"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tr-TR" sz="2800" b="1"/>
              <a:t>ELEKTRİK DONANIMINA EHLİYETSİZ KİMSELER EL SÜRMEMELİDİR.</a:t>
            </a:r>
          </a:p>
        </p:txBody>
      </p:sp>
      <p:grpSp>
        <p:nvGrpSpPr>
          <p:cNvPr id="36867" name="Group 3"/>
          <p:cNvGrpSpPr>
            <a:grpSpLocks/>
          </p:cNvGrpSpPr>
          <p:nvPr/>
        </p:nvGrpSpPr>
        <p:grpSpPr bwMode="auto">
          <a:xfrm>
            <a:off x="914400" y="257175"/>
            <a:ext cx="7620000" cy="5105400"/>
            <a:chOff x="576" y="162"/>
            <a:chExt cx="4800" cy="3216"/>
          </a:xfrm>
        </p:grpSpPr>
        <p:sp>
          <p:nvSpPr>
            <p:cNvPr id="36868" name="Text Box 4"/>
            <p:cNvSpPr txBox="1">
              <a:spLocks noChangeArrowheads="1"/>
            </p:cNvSpPr>
            <p:nvPr/>
          </p:nvSpPr>
          <p:spPr bwMode="auto">
            <a:xfrm>
              <a:off x="576" y="162"/>
              <a:ext cx="4800"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tr-TR" sz="2400" b="1" dirty="0">
                  <a:solidFill>
                    <a:srgbClr val="0000FF"/>
                  </a:solidFill>
                </a:rPr>
                <a:t>İŞ YERİNİZDE YANGIN KONTROLÜNÜ YAPTINIZ MI? </a:t>
              </a:r>
            </a:p>
          </p:txBody>
        </p:sp>
        <p:graphicFrame>
          <p:nvGraphicFramePr>
            <p:cNvPr id="36869" name="Object 5"/>
            <p:cNvGraphicFramePr>
              <a:graphicFrameLocks noChangeAspect="1"/>
            </p:cNvGraphicFramePr>
            <p:nvPr/>
          </p:nvGraphicFramePr>
          <p:xfrm>
            <a:off x="1824" y="960"/>
            <a:ext cx="2082" cy="2418"/>
          </p:xfrm>
          <a:graphic>
            <a:graphicData uri="http://schemas.openxmlformats.org/presentationml/2006/ole">
              <mc:AlternateContent xmlns:mc="http://schemas.openxmlformats.org/markup-compatibility/2006">
                <mc:Choice xmlns:v="urn:schemas-microsoft-com:vml" Requires="v">
                  <p:oleObj spid="_x0000_s25617" name="Bit Eşlem Resmi" r:id="rId5" imgW="3304762" imgH="3839111" progId="PBrush">
                    <p:embed/>
                  </p:oleObj>
                </mc:Choice>
                <mc:Fallback>
                  <p:oleObj name="Bit Eşlem Resmi" r:id="rId5" imgW="3304762" imgH="3839111" progId="PBrush">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24" y="960"/>
                          <a:ext cx="2082" cy="24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sp>
        <p:nvSpPr>
          <p:cNvPr id="36870" name="Text Box 6"/>
          <p:cNvSpPr txBox="1">
            <a:spLocks noChangeArrowheads="1"/>
          </p:cNvSpPr>
          <p:nvPr/>
        </p:nvSpPr>
        <p:spPr bwMode="auto">
          <a:xfrm>
            <a:off x="5830888" y="6583363"/>
            <a:ext cx="33131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tr-TR"/>
          </a:p>
        </p:txBody>
      </p:sp>
      <p:sp>
        <p:nvSpPr>
          <p:cNvPr id="2" name="Veri Yer Tutucusu 1"/>
          <p:cNvSpPr>
            <a:spLocks noGrp="1"/>
          </p:cNvSpPr>
          <p:nvPr>
            <p:ph type="dt" sz="half" idx="10"/>
          </p:nvPr>
        </p:nvSpPr>
        <p:spPr/>
        <p:txBody>
          <a:bodyPr/>
          <a:lstStyle/>
          <a:p>
            <a:fld id="{48CCD1A5-A7FF-43F2-A68C-626CA4F3A80B}" type="datetime10">
              <a:rPr lang="tr-TR" smtClean="0"/>
              <a:t>17:22</a:t>
            </a:fld>
            <a:endParaRPr lang="tr-TR"/>
          </a:p>
        </p:txBody>
      </p:sp>
      <p:sp>
        <p:nvSpPr>
          <p:cNvPr id="3" name="Slayt Numarası Yer Tutucusu 2"/>
          <p:cNvSpPr>
            <a:spLocks noGrp="1"/>
          </p:cNvSpPr>
          <p:nvPr>
            <p:ph type="sldNum" sz="quarter" idx="12"/>
          </p:nvPr>
        </p:nvSpPr>
        <p:spPr/>
        <p:txBody>
          <a:bodyPr/>
          <a:lstStyle/>
          <a:p>
            <a:fld id="{9B5D9E56-A432-4385-BBE3-44EE42913F6E}" type="slidenum">
              <a:rPr lang="tr-TR" smtClean="0"/>
              <a:pPr/>
              <a:t>52</a:t>
            </a:fld>
            <a:endParaRPr lang="tr-TR"/>
          </a:p>
        </p:txBody>
      </p:sp>
    </p:spTree>
    <p:extLst>
      <p:ext uri="{BB962C8B-B14F-4D97-AF65-F5344CB8AC3E}">
        <p14:creationId xmlns:p14="http://schemas.microsoft.com/office/powerpoint/2010/main" val="9857208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26" fill="hold" nodeType="afterEffect">
                                  <p:stCondLst>
                                    <p:cond delay="0"/>
                                  </p:stCondLst>
                                  <p:childTnLst>
                                    <p:set>
                                      <p:cBhvr>
                                        <p:cTn id="6" dur="1" fill="hold">
                                          <p:stCondLst>
                                            <p:cond delay="0"/>
                                          </p:stCondLst>
                                        </p:cTn>
                                        <p:tgtEl>
                                          <p:spTgt spid="36867"/>
                                        </p:tgtEl>
                                        <p:attrNameLst>
                                          <p:attrName>style.visibility</p:attrName>
                                        </p:attrNameLst>
                                      </p:cBhvr>
                                      <p:to>
                                        <p:strVal val="visible"/>
                                      </p:to>
                                    </p:set>
                                    <p:animEffect transition="in" filter="barn(inHorizontal)">
                                      <p:cBhvr>
                                        <p:cTn id="7" dur="500"/>
                                        <p:tgtEl>
                                          <p:spTgt spid="36867"/>
                                        </p:tgtEl>
                                      </p:cBhvr>
                                    </p:animEffect>
                                  </p:childTnLst>
                                  <p:subTnLst>
                                    <p:audio>
                                      <p:cMediaNode>
                                        <p:cTn display="0" masterRel="sameClick">
                                          <p:stCondLst>
                                            <p:cond evt="begin" delay="0">
                                              <p:tn val="5"/>
                                            </p:cond>
                                          </p:stCondLst>
                                          <p:endCondLst>
                                            <p:cond evt="onStopAudio" delay="0">
                                              <p:tgtEl>
                                                <p:sldTgt/>
                                              </p:tgtEl>
                                            </p:cond>
                                          </p:endCondLst>
                                        </p:cTn>
                                        <p:tgtEl>
                                          <p:sndTgt r:embed="rId3" name="camera.wav"/>
                                        </p:tgtEl>
                                      </p:cMediaNode>
                                    </p:audio>
                                  </p:subTnLst>
                                </p:cTn>
                              </p:par>
                            </p:childTnLst>
                          </p:cTn>
                        </p:par>
                        <p:par>
                          <p:cTn id="8" fill="hold" nodeType="afterGroup">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36866"/>
                                        </p:tgtEl>
                                        <p:attrNameLst>
                                          <p:attrName>style.visibility</p:attrName>
                                        </p:attrNameLst>
                                      </p:cBhvr>
                                      <p:to>
                                        <p:strVal val="visible"/>
                                      </p:to>
                                    </p:set>
                                    <p:anim calcmode="lin" valueType="num">
                                      <p:cBhvr additive="base">
                                        <p:cTn id="11" dur="500" fill="hold"/>
                                        <p:tgtEl>
                                          <p:spTgt spid="36866"/>
                                        </p:tgtEl>
                                        <p:attrNameLst>
                                          <p:attrName>ppt_x</p:attrName>
                                        </p:attrNameLst>
                                      </p:cBhvr>
                                      <p:tavLst>
                                        <p:tav tm="0">
                                          <p:val>
                                            <p:strVal val="0-#ppt_w/2"/>
                                          </p:val>
                                        </p:tav>
                                        <p:tav tm="100000">
                                          <p:val>
                                            <p:strVal val="#ppt_x"/>
                                          </p:val>
                                        </p:tav>
                                      </p:tavLst>
                                    </p:anim>
                                    <p:anim calcmode="lin" valueType="num">
                                      <p:cBhvr additive="base">
                                        <p:cTn id="12" dur="500" fill="hold"/>
                                        <p:tgtEl>
                                          <p:spTgt spid="36866"/>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9"/>
                                            </p:cond>
                                          </p:stCondLst>
                                          <p:endCondLst>
                                            <p:cond evt="onStopAudio" delay="0">
                                              <p:tgtEl>
                                                <p:sldTgt/>
                                              </p:tgtEl>
                                            </p:cond>
                                          </p:endCondLst>
                                        </p:cTn>
                                        <p:tgtEl>
                                          <p:sndTgt r:embed="rId4" name="laser.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6" grpId="0" autoUpdateAnimBg="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ext Box 2"/>
          <p:cNvSpPr txBox="1">
            <a:spLocks noChangeArrowheads="1"/>
          </p:cNvSpPr>
          <p:nvPr/>
        </p:nvSpPr>
        <p:spPr bwMode="auto">
          <a:xfrm>
            <a:off x="1219200" y="5334000"/>
            <a:ext cx="6553200" cy="1373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tr-TR" sz="2800" b="1"/>
              <a:t>KUSURLU VE ETRAFI YANABİLİR MADDELERLE DOLU ISITMA KAZANLARI TEHLİKELİ OLABİLİR.</a:t>
            </a:r>
          </a:p>
        </p:txBody>
      </p:sp>
      <p:grpSp>
        <p:nvGrpSpPr>
          <p:cNvPr id="37891" name="Group 3"/>
          <p:cNvGrpSpPr>
            <a:grpSpLocks/>
          </p:cNvGrpSpPr>
          <p:nvPr/>
        </p:nvGrpSpPr>
        <p:grpSpPr bwMode="auto">
          <a:xfrm>
            <a:off x="914400" y="257175"/>
            <a:ext cx="7620000" cy="5081588"/>
            <a:chOff x="576" y="162"/>
            <a:chExt cx="4800" cy="3201"/>
          </a:xfrm>
        </p:grpSpPr>
        <p:sp>
          <p:nvSpPr>
            <p:cNvPr id="37892" name="Text Box 4"/>
            <p:cNvSpPr txBox="1">
              <a:spLocks noChangeArrowheads="1"/>
            </p:cNvSpPr>
            <p:nvPr/>
          </p:nvSpPr>
          <p:spPr bwMode="auto">
            <a:xfrm>
              <a:off x="576" y="162"/>
              <a:ext cx="4800"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tr-TR" sz="2400" b="1" dirty="0">
                  <a:solidFill>
                    <a:srgbClr val="0000FF"/>
                  </a:solidFill>
                </a:rPr>
                <a:t>İŞ YERİNİZDE YANGIN KONTROLÜNÜ YAPTINIZ MI? </a:t>
              </a:r>
            </a:p>
          </p:txBody>
        </p:sp>
        <p:graphicFrame>
          <p:nvGraphicFramePr>
            <p:cNvPr id="37893" name="Object 5"/>
            <p:cNvGraphicFramePr>
              <a:graphicFrameLocks noChangeAspect="1"/>
            </p:cNvGraphicFramePr>
            <p:nvPr/>
          </p:nvGraphicFramePr>
          <p:xfrm>
            <a:off x="1824" y="957"/>
            <a:ext cx="2094" cy="2406"/>
          </p:xfrm>
          <a:graphic>
            <a:graphicData uri="http://schemas.openxmlformats.org/presentationml/2006/ole">
              <mc:AlternateContent xmlns:mc="http://schemas.openxmlformats.org/markup-compatibility/2006">
                <mc:Choice xmlns:v="urn:schemas-microsoft-com:vml" Requires="v">
                  <p:oleObj spid="_x0000_s26641" name="Bit Eşlem Resmi" r:id="rId5" imgW="3323810" imgH="3820058" progId="PBrush">
                    <p:embed/>
                  </p:oleObj>
                </mc:Choice>
                <mc:Fallback>
                  <p:oleObj name="Bit Eşlem Resmi" r:id="rId5" imgW="3323810" imgH="3820058" progId="PBrush">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24" y="957"/>
                          <a:ext cx="2094" cy="24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sp>
        <p:nvSpPr>
          <p:cNvPr id="37894" name="Text Box 6"/>
          <p:cNvSpPr txBox="1">
            <a:spLocks noChangeArrowheads="1"/>
          </p:cNvSpPr>
          <p:nvPr/>
        </p:nvSpPr>
        <p:spPr bwMode="auto">
          <a:xfrm>
            <a:off x="5830888" y="6583363"/>
            <a:ext cx="33131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tr-TR"/>
          </a:p>
        </p:txBody>
      </p:sp>
      <p:sp>
        <p:nvSpPr>
          <p:cNvPr id="2" name="Veri Yer Tutucusu 1"/>
          <p:cNvSpPr>
            <a:spLocks noGrp="1"/>
          </p:cNvSpPr>
          <p:nvPr>
            <p:ph type="dt" sz="half" idx="10"/>
          </p:nvPr>
        </p:nvSpPr>
        <p:spPr/>
        <p:txBody>
          <a:bodyPr/>
          <a:lstStyle/>
          <a:p>
            <a:fld id="{EC83F36C-328E-4390-8544-6C069B4198A1}" type="datetime10">
              <a:rPr lang="tr-TR" smtClean="0"/>
              <a:t>17:22</a:t>
            </a:fld>
            <a:endParaRPr lang="tr-TR"/>
          </a:p>
        </p:txBody>
      </p:sp>
      <p:sp>
        <p:nvSpPr>
          <p:cNvPr id="3" name="Slayt Numarası Yer Tutucusu 2"/>
          <p:cNvSpPr>
            <a:spLocks noGrp="1"/>
          </p:cNvSpPr>
          <p:nvPr>
            <p:ph type="sldNum" sz="quarter" idx="12"/>
          </p:nvPr>
        </p:nvSpPr>
        <p:spPr/>
        <p:txBody>
          <a:bodyPr/>
          <a:lstStyle/>
          <a:p>
            <a:fld id="{9B5D9E56-A432-4385-BBE3-44EE42913F6E}" type="slidenum">
              <a:rPr lang="tr-TR" smtClean="0"/>
              <a:pPr/>
              <a:t>53</a:t>
            </a:fld>
            <a:endParaRPr lang="tr-TR"/>
          </a:p>
        </p:txBody>
      </p:sp>
    </p:spTree>
    <p:extLst>
      <p:ext uri="{BB962C8B-B14F-4D97-AF65-F5344CB8AC3E}">
        <p14:creationId xmlns:p14="http://schemas.microsoft.com/office/powerpoint/2010/main" val="40881615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26" fill="hold" nodeType="afterEffect">
                                  <p:stCondLst>
                                    <p:cond delay="0"/>
                                  </p:stCondLst>
                                  <p:childTnLst>
                                    <p:set>
                                      <p:cBhvr>
                                        <p:cTn id="6" dur="1" fill="hold">
                                          <p:stCondLst>
                                            <p:cond delay="0"/>
                                          </p:stCondLst>
                                        </p:cTn>
                                        <p:tgtEl>
                                          <p:spTgt spid="37891"/>
                                        </p:tgtEl>
                                        <p:attrNameLst>
                                          <p:attrName>style.visibility</p:attrName>
                                        </p:attrNameLst>
                                      </p:cBhvr>
                                      <p:to>
                                        <p:strVal val="visible"/>
                                      </p:to>
                                    </p:set>
                                    <p:animEffect transition="in" filter="barn(inHorizontal)">
                                      <p:cBhvr>
                                        <p:cTn id="7" dur="500"/>
                                        <p:tgtEl>
                                          <p:spTgt spid="37891"/>
                                        </p:tgtEl>
                                      </p:cBhvr>
                                    </p:animEffect>
                                  </p:childTnLst>
                                  <p:subTnLst>
                                    <p:audio>
                                      <p:cMediaNode>
                                        <p:cTn display="0" masterRel="sameClick">
                                          <p:stCondLst>
                                            <p:cond evt="begin" delay="0">
                                              <p:tn val="5"/>
                                            </p:cond>
                                          </p:stCondLst>
                                          <p:endCondLst>
                                            <p:cond evt="onStopAudio" delay="0">
                                              <p:tgtEl>
                                                <p:sldTgt/>
                                              </p:tgtEl>
                                            </p:cond>
                                          </p:endCondLst>
                                        </p:cTn>
                                        <p:tgtEl>
                                          <p:sndTgt r:embed="rId3" name="camera.wav"/>
                                        </p:tgtEl>
                                      </p:cMediaNode>
                                    </p:audio>
                                  </p:subTnLst>
                                </p:cTn>
                              </p:par>
                            </p:childTnLst>
                          </p:cTn>
                        </p:par>
                        <p:par>
                          <p:cTn id="8" fill="hold" nodeType="afterGroup">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37890"/>
                                        </p:tgtEl>
                                        <p:attrNameLst>
                                          <p:attrName>style.visibility</p:attrName>
                                        </p:attrNameLst>
                                      </p:cBhvr>
                                      <p:to>
                                        <p:strVal val="visible"/>
                                      </p:to>
                                    </p:set>
                                    <p:anim calcmode="lin" valueType="num">
                                      <p:cBhvr additive="base">
                                        <p:cTn id="11" dur="500" fill="hold"/>
                                        <p:tgtEl>
                                          <p:spTgt spid="37890"/>
                                        </p:tgtEl>
                                        <p:attrNameLst>
                                          <p:attrName>ppt_x</p:attrName>
                                        </p:attrNameLst>
                                      </p:cBhvr>
                                      <p:tavLst>
                                        <p:tav tm="0">
                                          <p:val>
                                            <p:strVal val="0-#ppt_w/2"/>
                                          </p:val>
                                        </p:tav>
                                        <p:tav tm="100000">
                                          <p:val>
                                            <p:strVal val="#ppt_x"/>
                                          </p:val>
                                        </p:tav>
                                      </p:tavLst>
                                    </p:anim>
                                    <p:anim calcmode="lin" valueType="num">
                                      <p:cBhvr additive="base">
                                        <p:cTn id="12" dur="500" fill="hold"/>
                                        <p:tgtEl>
                                          <p:spTgt spid="37890"/>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9"/>
                                            </p:cond>
                                          </p:stCondLst>
                                          <p:endCondLst>
                                            <p:cond evt="onStopAudio" delay="0">
                                              <p:tgtEl>
                                                <p:sldTgt/>
                                              </p:tgtEl>
                                            </p:cond>
                                          </p:endCondLst>
                                        </p:cTn>
                                        <p:tgtEl>
                                          <p:sndTgt r:embed="rId4" name="laser.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0" grpId="0" autoUpdateAnimBg="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ext Box 2"/>
          <p:cNvSpPr txBox="1">
            <a:spLocks noChangeArrowheads="1"/>
          </p:cNvSpPr>
          <p:nvPr/>
        </p:nvSpPr>
        <p:spPr bwMode="auto">
          <a:xfrm>
            <a:off x="990600" y="5334000"/>
            <a:ext cx="7162800" cy="1373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tr-TR" sz="2800" b="1"/>
              <a:t>ZIMPARA TAŞINDA ÇALIŞIRKEN CİVARDA YANABİLİR MADDE BULUNDURMAYINIZ.</a:t>
            </a:r>
          </a:p>
        </p:txBody>
      </p:sp>
      <p:grpSp>
        <p:nvGrpSpPr>
          <p:cNvPr id="38915" name="Group 3"/>
          <p:cNvGrpSpPr>
            <a:grpSpLocks/>
          </p:cNvGrpSpPr>
          <p:nvPr/>
        </p:nvGrpSpPr>
        <p:grpSpPr bwMode="auto">
          <a:xfrm>
            <a:off x="914400" y="257175"/>
            <a:ext cx="7620000" cy="5153025"/>
            <a:chOff x="576" y="162"/>
            <a:chExt cx="4800" cy="3246"/>
          </a:xfrm>
        </p:grpSpPr>
        <p:sp>
          <p:nvSpPr>
            <p:cNvPr id="38916" name="Text Box 4"/>
            <p:cNvSpPr txBox="1">
              <a:spLocks noChangeArrowheads="1"/>
            </p:cNvSpPr>
            <p:nvPr/>
          </p:nvSpPr>
          <p:spPr bwMode="auto">
            <a:xfrm>
              <a:off x="576" y="162"/>
              <a:ext cx="4800"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tr-TR" sz="2400" b="1" dirty="0">
                  <a:solidFill>
                    <a:srgbClr val="0000FF"/>
                  </a:solidFill>
                </a:rPr>
                <a:t>İŞ YERİNİZDE YANGIN KONTROLÜNÜ YAPTINIZ MI? </a:t>
              </a:r>
            </a:p>
          </p:txBody>
        </p:sp>
        <p:graphicFrame>
          <p:nvGraphicFramePr>
            <p:cNvPr id="38917" name="Object 5"/>
            <p:cNvGraphicFramePr>
              <a:graphicFrameLocks noChangeAspect="1"/>
            </p:cNvGraphicFramePr>
            <p:nvPr/>
          </p:nvGraphicFramePr>
          <p:xfrm>
            <a:off x="1776" y="912"/>
            <a:ext cx="2208" cy="2496"/>
          </p:xfrm>
          <a:graphic>
            <a:graphicData uri="http://schemas.openxmlformats.org/presentationml/2006/ole">
              <mc:AlternateContent xmlns:mc="http://schemas.openxmlformats.org/markup-compatibility/2006">
                <mc:Choice xmlns:v="urn:schemas-microsoft-com:vml" Requires="v">
                  <p:oleObj spid="_x0000_s27665" name="Bit Eşlem Resmi" r:id="rId5" imgW="3505689" imgH="3962953" progId="PBrush">
                    <p:embed/>
                  </p:oleObj>
                </mc:Choice>
                <mc:Fallback>
                  <p:oleObj name="Bit Eşlem Resmi" r:id="rId5" imgW="3505689" imgH="3962953" progId="PBrush">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76" y="912"/>
                          <a:ext cx="2208" cy="24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sp>
        <p:nvSpPr>
          <p:cNvPr id="38918" name="Text Box 6"/>
          <p:cNvSpPr txBox="1">
            <a:spLocks noChangeArrowheads="1"/>
          </p:cNvSpPr>
          <p:nvPr/>
        </p:nvSpPr>
        <p:spPr bwMode="auto">
          <a:xfrm>
            <a:off x="5830888" y="6583363"/>
            <a:ext cx="33131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tr-TR"/>
          </a:p>
        </p:txBody>
      </p:sp>
      <p:sp>
        <p:nvSpPr>
          <p:cNvPr id="2" name="Veri Yer Tutucusu 1"/>
          <p:cNvSpPr>
            <a:spLocks noGrp="1"/>
          </p:cNvSpPr>
          <p:nvPr>
            <p:ph type="dt" sz="half" idx="10"/>
          </p:nvPr>
        </p:nvSpPr>
        <p:spPr/>
        <p:txBody>
          <a:bodyPr/>
          <a:lstStyle/>
          <a:p>
            <a:fld id="{7FA469A8-4E17-4243-AFC2-7FF6E71E22EF}" type="datetime10">
              <a:rPr lang="tr-TR" smtClean="0"/>
              <a:t>17:22</a:t>
            </a:fld>
            <a:endParaRPr lang="tr-TR"/>
          </a:p>
        </p:txBody>
      </p:sp>
      <p:sp>
        <p:nvSpPr>
          <p:cNvPr id="3" name="Slayt Numarası Yer Tutucusu 2"/>
          <p:cNvSpPr>
            <a:spLocks noGrp="1"/>
          </p:cNvSpPr>
          <p:nvPr>
            <p:ph type="sldNum" sz="quarter" idx="12"/>
          </p:nvPr>
        </p:nvSpPr>
        <p:spPr/>
        <p:txBody>
          <a:bodyPr/>
          <a:lstStyle/>
          <a:p>
            <a:fld id="{9B5D9E56-A432-4385-BBE3-44EE42913F6E}" type="slidenum">
              <a:rPr lang="tr-TR" smtClean="0"/>
              <a:pPr/>
              <a:t>54</a:t>
            </a:fld>
            <a:endParaRPr lang="tr-TR"/>
          </a:p>
        </p:txBody>
      </p:sp>
    </p:spTree>
    <p:extLst>
      <p:ext uri="{BB962C8B-B14F-4D97-AF65-F5344CB8AC3E}">
        <p14:creationId xmlns:p14="http://schemas.microsoft.com/office/powerpoint/2010/main" val="148082474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26" fill="hold" nodeType="afterEffect">
                                  <p:stCondLst>
                                    <p:cond delay="0"/>
                                  </p:stCondLst>
                                  <p:childTnLst>
                                    <p:set>
                                      <p:cBhvr>
                                        <p:cTn id="6" dur="1" fill="hold">
                                          <p:stCondLst>
                                            <p:cond delay="0"/>
                                          </p:stCondLst>
                                        </p:cTn>
                                        <p:tgtEl>
                                          <p:spTgt spid="38915"/>
                                        </p:tgtEl>
                                        <p:attrNameLst>
                                          <p:attrName>style.visibility</p:attrName>
                                        </p:attrNameLst>
                                      </p:cBhvr>
                                      <p:to>
                                        <p:strVal val="visible"/>
                                      </p:to>
                                    </p:set>
                                    <p:animEffect transition="in" filter="barn(inHorizontal)">
                                      <p:cBhvr>
                                        <p:cTn id="7" dur="500"/>
                                        <p:tgtEl>
                                          <p:spTgt spid="38915"/>
                                        </p:tgtEl>
                                      </p:cBhvr>
                                    </p:animEffect>
                                  </p:childTnLst>
                                  <p:subTnLst>
                                    <p:audio>
                                      <p:cMediaNode>
                                        <p:cTn display="0" masterRel="sameClick">
                                          <p:stCondLst>
                                            <p:cond evt="begin" delay="0">
                                              <p:tn val="5"/>
                                            </p:cond>
                                          </p:stCondLst>
                                          <p:endCondLst>
                                            <p:cond evt="onStopAudio" delay="0">
                                              <p:tgtEl>
                                                <p:sldTgt/>
                                              </p:tgtEl>
                                            </p:cond>
                                          </p:endCondLst>
                                        </p:cTn>
                                        <p:tgtEl>
                                          <p:sndTgt r:embed="rId3" name="camera.wav"/>
                                        </p:tgtEl>
                                      </p:cMediaNode>
                                    </p:audio>
                                  </p:subTnLst>
                                </p:cTn>
                              </p:par>
                            </p:childTnLst>
                          </p:cTn>
                        </p:par>
                        <p:par>
                          <p:cTn id="8" fill="hold" nodeType="afterGroup">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38914"/>
                                        </p:tgtEl>
                                        <p:attrNameLst>
                                          <p:attrName>style.visibility</p:attrName>
                                        </p:attrNameLst>
                                      </p:cBhvr>
                                      <p:to>
                                        <p:strVal val="visible"/>
                                      </p:to>
                                    </p:set>
                                    <p:anim calcmode="lin" valueType="num">
                                      <p:cBhvr additive="base">
                                        <p:cTn id="11" dur="500" fill="hold"/>
                                        <p:tgtEl>
                                          <p:spTgt spid="38914"/>
                                        </p:tgtEl>
                                        <p:attrNameLst>
                                          <p:attrName>ppt_x</p:attrName>
                                        </p:attrNameLst>
                                      </p:cBhvr>
                                      <p:tavLst>
                                        <p:tav tm="0">
                                          <p:val>
                                            <p:strVal val="0-#ppt_w/2"/>
                                          </p:val>
                                        </p:tav>
                                        <p:tav tm="100000">
                                          <p:val>
                                            <p:strVal val="#ppt_x"/>
                                          </p:val>
                                        </p:tav>
                                      </p:tavLst>
                                    </p:anim>
                                    <p:anim calcmode="lin" valueType="num">
                                      <p:cBhvr additive="base">
                                        <p:cTn id="12" dur="500" fill="hold"/>
                                        <p:tgtEl>
                                          <p:spTgt spid="38914"/>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9"/>
                                            </p:cond>
                                          </p:stCondLst>
                                          <p:endCondLst>
                                            <p:cond evt="onStopAudio" delay="0">
                                              <p:tgtEl>
                                                <p:sldTgt/>
                                              </p:tgtEl>
                                            </p:cond>
                                          </p:endCondLst>
                                        </p:cTn>
                                        <p:tgtEl>
                                          <p:sndTgt r:embed="rId4" name="laser.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4" grpId="0" autoUpdateAnimBg="0" rev="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ext Box 2"/>
          <p:cNvSpPr txBox="1">
            <a:spLocks noChangeArrowheads="1"/>
          </p:cNvSpPr>
          <p:nvPr/>
        </p:nvSpPr>
        <p:spPr bwMode="auto">
          <a:xfrm>
            <a:off x="990600" y="5334000"/>
            <a:ext cx="7162800"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tr-TR" sz="2800" b="1"/>
              <a:t>YANGIN İHBARINI İŞİTTİĞİNİZDE NE YAPACAĞINIZI ÖNCEDEN ÖĞRENİNİZ.</a:t>
            </a:r>
          </a:p>
        </p:txBody>
      </p:sp>
      <p:grpSp>
        <p:nvGrpSpPr>
          <p:cNvPr id="39939" name="Group 3"/>
          <p:cNvGrpSpPr>
            <a:grpSpLocks/>
          </p:cNvGrpSpPr>
          <p:nvPr/>
        </p:nvGrpSpPr>
        <p:grpSpPr bwMode="auto">
          <a:xfrm>
            <a:off x="914400" y="257175"/>
            <a:ext cx="7620000" cy="5072063"/>
            <a:chOff x="576" y="162"/>
            <a:chExt cx="4800" cy="3195"/>
          </a:xfrm>
        </p:grpSpPr>
        <p:sp>
          <p:nvSpPr>
            <p:cNvPr id="39940" name="Text Box 4"/>
            <p:cNvSpPr txBox="1">
              <a:spLocks noChangeArrowheads="1"/>
            </p:cNvSpPr>
            <p:nvPr/>
          </p:nvSpPr>
          <p:spPr bwMode="auto">
            <a:xfrm>
              <a:off x="576" y="162"/>
              <a:ext cx="4800"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tr-TR" sz="2400" b="1" dirty="0">
                  <a:solidFill>
                    <a:srgbClr val="0000FF"/>
                  </a:solidFill>
                </a:rPr>
                <a:t>İŞ YERİNİZDE YANGIN KONTROLÜNÜ YAPTINIZ MI? </a:t>
              </a:r>
            </a:p>
          </p:txBody>
        </p:sp>
        <p:graphicFrame>
          <p:nvGraphicFramePr>
            <p:cNvPr id="39941" name="Object 5"/>
            <p:cNvGraphicFramePr>
              <a:graphicFrameLocks noChangeAspect="1"/>
            </p:cNvGraphicFramePr>
            <p:nvPr/>
          </p:nvGraphicFramePr>
          <p:xfrm>
            <a:off x="1776" y="963"/>
            <a:ext cx="2208" cy="2394"/>
          </p:xfrm>
          <a:graphic>
            <a:graphicData uri="http://schemas.openxmlformats.org/presentationml/2006/ole">
              <mc:AlternateContent xmlns:mc="http://schemas.openxmlformats.org/markup-compatibility/2006">
                <mc:Choice xmlns:v="urn:schemas-microsoft-com:vml" Requires="v">
                  <p:oleObj spid="_x0000_s28689" name="Bit Eşlem Resmi" r:id="rId5" imgW="3505689" imgH="3801006" progId="PBrush">
                    <p:embed/>
                  </p:oleObj>
                </mc:Choice>
                <mc:Fallback>
                  <p:oleObj name="Bit Eşlem Resmi" r:id="rId5" imgW="3505689" imgH="3801006" progId="PBrush">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76" y="963"/>
                          <a:ext cx="2208" cy="2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sp>
        <p:nvSpPr>
          <p:cNvPr id="39942" name="Text Box 6"/>
          <p:cNvSpPr txBox="1">
            <a:spLocks noChangeArrowheads="1"/>
          </p:cNvSpPr>
          <p:nvPr/>
        </p:nvSpPr>
        <p:spPr bwMode="auto">
          <a:xfrm>
            <a:off x="5830888" y="6583363"/>
            <a:ext cx="33131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tr-TR"/>
          </a:p>
        </p:txBody>
      </p:sp>
      <p:sp>
        <p:nvSpPr>
          <p:cNvPr id="2" name="Veri Yer Tutucusu 1"/>
          <p:cNvSpPr>
            <a:spLocks noGrp="1"/>
          </p:cNvSpPr>
          <p:nvPr>
            <p:ph type="dt" sz="half" idx="10"/>
          </p:nvPr>
        </p:nvSpPr>
        <p:spPr/>
        <p:txBody>
          <a:bodyPr/>
          <a:lstStyle/>
          <a:p>
            <a:fld id="{21F9A649-49FC-42CE-B235-E065067555EC}" type="datetime10">
              <a:rPr lang="tr-TR" smtClean="0"/>
              <a:t>17:22</a:t>
            </a:fld>
            <a:endParaRPr lang="tr-TR"/>
          </a:p>
        </p:txBody>
      </p:sp>
      <p:sp>
        <p:nvSpPr>
          <p:cNvPr id="3" name="Slayt Numarası Yer Tutucusu 2"/>
          <p:cNvSpPr>
            <a:spLocks noGrp="1"/>
          </p:cNvSpPr>
          <p:nvPr>
            <p:ph type="sldNum" sz="quarter" idx="12"/>
          </p:nvPr>
        </p:nvSpPr>
        <p:spPr/>
        <p:txBody>
          <a:bodyPr/>
          <a:lstStyle/>
          <a:p>
            <a:fld id="{9B5D9E56-A432-4385-BBE3-44EE42913F6E}" type="slidenum">
              <a:rPr lang="tr-TR" smtClean="0"/>
              <a:pPr/>
              <a:t>55</a:t>
            </a:fld>
            <a:endParaRPr lang="tr-TR"/>
          </a:p>
        </p:txBody>
      </p:sp>
    </p:spTree>
    <p:extLst>
      <p:ext uri="{BB962C8B-B14F-4D97-AF65-F5344CB8AC3E}">
        <p14:creationId xmlns:p14="http://schemas.microsoft.com/office/powerpoint/2010/main" val="33462448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26" fill="hold" nodeType="afterEffect">
                                  <p:stCondLst>
                                    <p:cond delay="0"/>
                                  </p:stCondLst>
                                  <p:childTnLst>
                                    <p:set>
                                      <p:cBhvr>
                                        <p:cTn id="6" dur="1" fill="hold">
                                          <p:stCondLst>
                                            <p:cond delay="0"/>
                                          </p:stCondLst>
                                        </p:cTn>
                                        <p:tgtEl>
                                          <p:spTgt spid="39939"/>
                                        </p:tgtEl>
                                        <p:attrNameLst>
                                          <p:attrName>style.visibility</p:attrName>
                                        </p:attrNameLst>
                                      </p:cBhvr>
                                      <p:to>
                                        <p:strVal val="visible"/>
                                      </p:to>
                                    </p:set>
                                    <p:animEffect transition="in" filter="barn(inHorizontal)">
                                      <p:cBhvr>
                                        <p:cTn id="7" dur="500"/>
                                        <p:tgtEl>
                                          <p:spTgt spid="39939"/>
                                        </p:tgtEl>
                                      </p:cBhvr>
                                    </p:animEffect>
                                  </p:childTnLst>
                                  <p:subTnLst>
                                    <p:audio>
                                      <p:cMediaNode>
                                        <p:cTn display="0" masterRel="sameClick">
                                          <p:stCondLst>
                                            <p:cond evt="begin" delay="0">
                                              <p:tn val="5"/>
                                            </p:cond>
                                          </p:stCondLst>
                                          <p:endCondLst>
                                            <p:cond evt="onStopAudio" delay="0">
                                              <p:tgtEl>
                                                <p:sldTgt/>
                                              </p:tgtEl>
                                            </p:cond>
                                          </p:endCondLst>
                                        </p:cTn>
                                        <p:tgtEl>
                                          <p:sndTgt r:embed="rId3" name="camera.wav"/>
                                        </p:tgtEl>
                                      </p:cMediaNode>
                                    </p:audio>
                                  </p:subTnLst>
                                </p:cTn>
                              </p:par>
                            </p:childTnLst>
                          </p:cTn>
                        </p:par>
                        <p:par>
                          <p:cTn id="8" fill="hold" nodeType="afterGroup">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39938"/>
                                        </p:tgtEl>
                                        <p:attrNameLst>
                                          <p:attrName>style.visibility</p:attrName>
                                        </p:attrNameLst>
                                      </p:cBhvr>
                                      <p:to>
                                        <p:strVal val="visible"/>
                                      </p:to>
                                    </p:set>
                                    <p:anim calcmode="lin" valueType="num">
                                      <p:cBhvr additive="base">
                                        <p:cTn id="11" dur="500" fill="hold"/>
                                        <p:tgtEl>
                                          <p:spTgt spid="39938"/>
                                        </p:tgtEl>
                                        <p:attrNameLst>
                                          <p:attrName>ppt_x</p:attrName>
                                        </p:attrNameLst>
                                      </p:cBhvr>
                                      <p:tavLst>
                                        <p:tav tm="0">
                                          <p:val>
                                            <p:strVal val="0-#ppt_w/2"/>
                                          </p:val>
                                        </p:tav>
                                        <p:tav tm="100000">
                                          <p:val>
                                            <p:strVal val="#ppt_x"/>
                                          </p:val>
                                        </p:tav>
                                      </p:tavLst>
                                    </p:anim>
                                    <p:anim calcmode="lin" valueType="num">
                                      <p:cBhvr additive="base">
                                        <p:cTn id="12" dur="500" fill="hold"/>
                                        <p:tgtEl>
                                          <p:spTgt spid="39938"/>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9"/>
                                            </p:cond>
                                          </p:stCondLst>
                                          <p:endCondLst>
                                            <p:cond evt="onStopAudio" delay="0">
                                              <p:tgtEl>
                                                <p:sldTgt/>
                                              </p:tgtEl>
                                            </p:cond>
                                          </p:endCondLst>
                                        </p:cTn>
                                        <p:tgtEl>
                                          <p:sndTgt r:embed="rId4" name="laser.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8" grpId="0" autoUpdateAnimBg="0" rev="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ext Box 2"/>
          <p:cNvSpPr txBox="1">
            <a:spLocks noChangeArrowheads="1"/>
          </p:cNvSpPr>
          <p:nvPr/>
        </p:nvSpPr>
        <p:spPr bwMode="auto">
          <a:xfrm>
            <a:off x="990600" y="5334000"/>
            <a:ext cx="7162800" cy="1373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tr-TR" sz="2800" b="1"/>
              <a:t>SIVASIZ, ÇATLAK, HATALI İNŞA EDİLMİŞ VEYA DOLMUŞ BACALAR YANGIN NEDENİDİR.</a:t>
            </a:r>
          </a:p>
        </p:txBody>
      </p:sp>
      <p:grpSp>
        <p:nvGrpSpPr>
          <p:cNvPr id="40963" name="Group 3"/>
          <p:cNvGrpSpPr>
            <a:grpSpLocks/>
          </p:cNvGrpSpPr>
          <p:nvPr/>
        </p:nvGrpSpPr>
        <p:grpSpPr bwMode="auto">
          <a:xfrm>
            <a:off x="914400" y="257175"/>
            <a:ext cx="7620000" cy="5072063"/>
            <a:chOff x="576" y="162"/>
            <a:chExt cx="4800" cy="3195"/>
          </a:xfrm>
        </p:grpSpPr>
        <p:sp>
          <p:nvSpPr>
            <p:cNvPr id="40964" name="Text Box 4"/>
            <p:cNvSpPr txBox="1">
              <a:spLocks noChangeArrowheads="1"/>
            </p:cNvSpPr>
            <p:nvPr/>
          </p:nvSpPr>
          <p:spPr bwMode="auto">
            <a:xfrm>
              <a:off x="576" y="162"/>
              <a:ext cx="4800"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tr-TR" sz="2400" b="1" dirty="0">
                  <a:solidFill>
                    <a:srgbClr val="0000FF"/>
                  </a:solidFill>
                </a:rPr>
                <a:t>EVİNİZDE YANGIN KONTROLÜNÜ YAPTINIZ MI? </a:t>
              </a:r>
            </a:p>
          </p:txBody>
        </p:sp>
        <p:graphicFrame>
          <p:nvGraphicFramePr>
            <p:cNvPr id="40965" name="Object 5"/>
            <p:cNvGraphicFramePr>
              <a:graphicFrameLocks noChangeAspect="1"/>
            </p:cNvGraphicFramePr>
            <p:nvPr/>
          </p:nvGraphicFramePr>
          <p:xfrm>
            <a:off x="1776" y="963"/>
            <a:ext cx="2178" cy="2394"/>
          </p:xfrm>
          <a:graphic>
            <a:graphicData uri="http://schemas.openxmlformats.org/presentationml/2006/ole">
              <mc:AlternateContent xmlns:mc="http://schemas.openxmlformats.org/markup-compatibility/2006">
                <mc:Choice xmlns:v="urn:schemas-microsoft-com:vml" Requires="v">
                  <p:oleObj spid="_x0000_s29713" name="Bit Eşlem Resmi" r:id="rId5" imgW="3457143" imgH="3801006" progId="PBrush">
                    <p:embed/>
                  </p:oleObj>
                </mc:Choice>
                <mc:Fallback>
                  <p:oleObj name="Bit Eşlem Resmi" r:id="rId5" imgW="3457143" imgH="3801006" progId="PBrush">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76" y="963"/>
                          <a:ext cx="2178" cy="2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sp>
        <p:nvSpPr>
          <p:cNvPr id="40966" name="Text Box 6"/>
          <p:cNvSpPr txBox="1">
            <a:spLocks noChangeArrowheads="1"/>
          </p:cNvSpPr>
          <p:nvPr/>
        </p:nvSpPr>
        <p:spPr bwMode="auto">
          <a:xfrm>
            <a:off x="5830888" y="6583363"/>
            <a:ext cx="33131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tr-TR"/>
          </a:p>
        </p:txBody>
      </p:sp>
      <p:sp>
        <p:nvSpPr>
          <p:cNvPr id="2" name="Veri Yer Tutucusu 1"/>
          <p:cNvSpPr>
            <a:spLocks noGrp="1"/>
          </p:cNvSpPr>
          <p:nvPr>
            <p:ph type="dt" sz="half" idx="10"/>
          </p:nvPr>
        </p:nvSpPr>
        <p:spPr/>
        <p:txBody>
          <a:bodyPr/>
          <a:lstStyle/>
          <a:p>
            <a:fld id="{ADB8614F-8B2D-46FD-9571-CB99E97153C3}" type="datetime10">
              <a:rPr lang="tr-TR" smtClean="0"/>
              <a:t>17:22</a:t>
            </a:fld>
            <a:endParaRPr lang="tr-TR"/>
          </a:p>
        </p:txBody>
      </p:sp>
      <p:sp>
        <p:nvSpPr>
          <p:cNvPr id="3" name="Slayt Numarası Yer Tutucusu 2"/>
          <p:cNvSpPr>
            <a:spLocks noGrp="1"/>
          </p:cNvSpPr>
          <p:nvPr>
            <p:ph type="sldNum" sz="quarter" idx="12"/>
          </p:nvPr>
        </p:nvSpPr>
        <p:spPr/>
        <p:txBody>
          <a:bodyPr/>
          <a:lstStyle/>
          <a:p>
            <a:fld id="{9B5D9E56-A432-4385-BBE3-44EE42913F6E}" type="slidenum">
              <a:rPr lang="tr-TR" smtClean="0"/>
              <a:pPr/>
              <a:t>56</a:t>
            </a:fld>
            <a:endParaRPr lang="tr-TR"/>
          </a:p>
        </p:txBody>
      </p:sp>
    </p:spTree>
    <p:extLst>
      <p:ext uri="{BB962C8B-B14F-4D97-AF65-F5344CB8AC3E}">
        <p14:creationId xmlns:p14="http://schemas.microsoft.com/office/powerpoint/2010/main" val="138987206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26" fill="hold" nodeType="afterEffect">
                                  <p:stCondLst>
                                    <p:cond delay="0"/>
                                  </p:stCondLst>
                                  <p:childTnLst>
                                    <p:set>
                                      <p:cBhvr>
                                        <p:cTn id="6" dur="1" fill="hold">
                                          <p:stCondLst>
                                            <p:cond delay="0"/>
                                          </p:stCondLst>
                                        </p:cTn>
                                        <p:tgtEl>
                                          <p:spTgt spid="40963"/>
                                        </p:tgtEl>
                                        <p:attrNameLst>
                                          <p:attrName>style.visibility</p:attrName>
                                        </p:attrNameLst>
                                      </p:cBhvr>
                                      <p:to>
                                        <p:strVal val="visible"/>
                                      </p:to>
                                    </p:set>
                                    <p:animEffect transition="in" filter="barn(inHorizontal)">
                                      <p:cBhvr>
                                        <p:cTn id="7" dur="500"/>
                                        <p:tgtEl>
                                          <p:spTgt spid="40963"/>
                                        </p:tgtEl>
                                      </p:cBhvr>
                                    </p:animEffect>
                                  </p:childTnLst>
                                  <p:subTnLst>
                                    <p:audio>
                                      <p:cMediaNode>
                                        <p:cTn display="0" masterRel="sameClick">
                                          <p:stCondLst>
                                            <p:cond evt="begin" delay="0">
                                              <p:tn val="5"/>
                                            </p:cond>
                                          </p:stCondLst>
                                          <p:endCondLst>
                                            <p:cond evt="onStopAudio" delay="0">
                                              <p:tgtEl>
                                                <p:sldTgt/>
                                              </p:tgtEl>
                                            </p:cond>
                                          </p:endCondLst>
                                        </p:cTn>
                                        <p:tgtEl>
                                          <p:sndTgt r:embed="rId3" name="camera.wav"/>
                                        </p:tgtEl>
                                      </p:cMediaNode>
                                    </p:audio>
                                  </p:subTnLst>
                                </p:cTn>
                              </p:par>
                            </p:childTnLst>
                          </p:cTn>
                        </p:par>
                        <p:par>
                          <p:cTn id="8" fill="hold" nodeType="afterGroup">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40962"/>
                                        </p:tgtEl>
                                        <p:attrNameLst>
                                          <p:attrName>style.visibility</p:attrName>
                                        </p:attrNameLst>
                                      </p:cBhvr>
                                      <p:to>
                                        <p:strVal val="visible"/>
                                      </p:to>
                                    </p:set>
                                    <p:anim calcmode="lin" valueType="num">
                                      <p:cBhvr additive="base">
                                        <p:cTn id="11" dur="500" fill="hold"/>
                                        <p:tgtEl>
                                          <p:spTgt spid="40962"/>
                                        </p:tgtEl>
                                        <p:attrNameLst>
                                          <p:attrName>ppt_x</p:attrName>
                                        </p:attrNameLst>
                                      </p:cBhvr>
                                      <p:tavLst>
                                        <p:tav tm="0">
                                          <p:val>
                                            <p:strVal val="0-#ppt_w/2"/>
                                          </p:val>
                                        </p:tav>
                                        <p:tav tm="100000">
                                          <p:val>
                                            <p:strVal val="#ppt_x"/>
                                          </p:val>
                                        </p:tav>
                                      </p:tavLst>
                                    </p:anim>
                                    <p:anim calcmode="lin" valueType="num">
                                      <p:cBhvr additive="base">
                                        <p:cTn id="12" dur="500" fill="hold"/>
                                        <p:tgtEl>
                                          <p:spTgt spid="40962"/>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9"/>
                                            </p:cond>
                                          </p:stCondLst>
                                          <p:endCondLst>
                                            <p:cond evt="onStopAudio" delay="0">
                                              <p:tgtEl>
                                                <p:sldTgt/>
                                              </p:tgtEl>
                                            </p:cond>
                                          </p:endCondLst>
                                        </p:cTn>
                                        <p:tgtEl>
                                          <p:sndTgt r:embed="rId4" name="laser.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2" grpId="0" autoUpdateAnimBg="0" rev="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ext Box 2"/>
          <p:cNvSpPr txBox="1">
            <a:spLocks noChangeArrowheads="1"/>
          </p:cNvSpPr>
          <p:nvPr/>
        </p:nvSpPr>
        <p:spPr bwMode="auto">
          <a:xfrm>
            <a:off x="990600" y="5334000"/>
            <a:ext cx="7162800"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tr-TR" sz="2800" b="1"/>
              <a:t>TAVAN ARASI VE BODRUMLARINIZI TEMİZ TUTUNUZ.</a:t>
            </a:r>
          </a:p>
        </p:txBody>
      </p:sp>
      <p:grpSp>
        <p:nvGrpSpPr>
          <p:cNvPr id="41987" name="Group 3"/>
          <p:cNvGrpSpPr>
            <a:grpSpLocks/>
          </p:cNvGrpSpPr>
          <p:nvPr/>
        </p:nvGrpSpPr>
        <p:grpSpPr bwMode="auto">
          <a:xfrm>
            <a:off x="914400" y="257175"/>
            <a:ext cx="7620000" cy="5072063"/>
            <a:chOff x="576" y="162"/>
            <a:chExt cx="4800" cy="3195"/>
          </a:xfrm>
        </p:grpSpPr>
        <p:sp>
          <p:nvSpPr>
            <p:cNvPr id="41988" name="Text Box 4"/>
            <p:cNvSpPr txBox="1">
              <a:spLocks noChangeArrowheads="1"/>
            </p:cNvSpPr>
            <p:nvPr/>
          </p:nvSpPr>
          <p:spPr bwMode="auto">
            <a:xfrm>
              <a:off x="576" y="162"/>
              <a:ext cx="4800"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tr-TR" sz="2400" b="1" dirty="0">
                  <a:solidFill>
                    <a:srgbClr val="0000FF"/>
                  </a:solidFill>
                </a:rPr>
                <a:t>EVİNİZDE YANGIN KONTROLÜNÜ YAPTINIZ MI? </a:t>
              </a:r>
            </a:p>
          </p:txBody>
        </p:sp>
        <p:graphicFrame>
          <p:nvGraphicFramePr>
            <p:cNvPr id="41989" name="Object 5"/>
            <p:cNvGraphicFramePr>
              <a:graphicFrameLocks noChangeAspect="1"/>
            </p:cNvGraphicFramePr>
            <p:nvPr/>
          </p:nvGraphicFramePr>
          <p:xfrm>
            <a:off x="1776" y="963"/>
            <a:ext cx="2160" cy="2394"/>
          </p:xfrm>
          <a:graphic>
            <a:graphicData uri="http://schemas.openxmlformats.org/presentationml/2006/ole">
              <mc:AlternateContent xmlns:mc="http://schemas.openxmlformats.org/markup-compatibility/2006">
                <mc:Choice xmlns:v="urn:schemas-microsoft-com:vml" Requires="v">
                  <p:oleObj spid="_x0000_s30737" name="Bit Eşlem Resmi" r:id="rId5" imgW="3428571" imgH="3801006" progId="PBrush">
                    <p:embed/>
                  </p:oleObj>
                </mc:Choice>
                <mc:Fallback>
                  <p:oleObj name="Bit Eşlem Resmi" r:id="rId5" imgW="3428571" imgH="3801006" progId="PBrush">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76" y="963"/>
                          <a:ext cx="2160" cy="2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sp>
        <p:nvSpPr>
          <p:cNvPr id="41990" name="Text Box 6"/>
          <p:cNvSpPr txBox="1">
            <a:spLocks noChangeArrowheads="1"/>
          </p:cNvSpPr>
          <p:nvPr/>
        </p:nvSpPr>
        <p:spPr bwMode="auto">
          <a:xfrm>
            <a:off x="5830888" y="6583363"/>
            <a:ext cx="33131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tr-TR"/>
          </a:p>
        </p:txBody>
      </p:sp>
      <p:sp>
        <p:nvSpPr>
          <p:cNvPr id="2" name="Veri Yer Tutucusu 1"/>
          <p:cNvSpPr>
            <a:spLocks noGrp="1"/>
          </p:cNvSpPr>
          <p:nvPr>
            <p:ph type="dt" sz="half" idx="10"/>
          </p:nvPr>
        </p:nvSpPr>
        <p:spPr/>
        <p:txBody>
          <a:bodyPr/>
          <a:lstStyle/>
          <a:p>
            <a:fld id="{DF6E693F-4B1B-4E0B-ABF8-217E15BB861B}" type="datetime10">
              <a:rPr lang="tr-TR" smtClean="0"/>
              <a:t>17:22</a:t>
            </a:fld>
            <a:endParaRPr lang="tr-TR"/>
          </a:p>
        </p:txBody>
      </p:sp>
      <p:sp>
        <p:nvSpPr>
          <p:cNvPr id="3" name="Slayt Numarası Yer Tutucusu 2"/>
          <p:cNvSpPr>
            <a:spLocks noGrp="1"/>
          </p:cNvSpPr>
          <p:nvPr>
            <p:ph type="sldNum" sz="quarter" idx="12"/>
          </p:nvPr>
        </p:nvSpPr>
        <p:spPr/>
        <p:txBody>
          <a:bodyPr/>
          <a:lstStyle/>
          <a:p>
            <a:fld id="{9B5D9E56-A432-4385-BBE3-44EE42913F6E}" type="slidenum">
              <a:rPr lang="tr-TR" smtClean="0"/>
              <a:pPr/>
              <a:t>57</a:t>
            </a:fld>
            <a:endParaRPr lang="tr-TR"/>
          </a:p>
        </p:txBody>
      </p:sp>
    </p:spTree>
    <p:extLst>
      <p:ext uri="{BB962C8B-B14F-4D97-AF65-F5344CB8AC3E}">
        <p14:creationId xmlns:p14="http://schemas.microsoft.com/office/powerpoint/2010/main" val="243709730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26" fill="hold" nodeType="afterEffect">
                                  <p:stCondLst>
                                    <p:cond delay="0"/>
                                  </p:stCondLst>
                                  <p:childTnLst>
                                    <p:set>
                                      <p:cBhvr>
                                        <p:cTn id="6" dur="1" fill="hold">
                                          <p:stCondLst>
                                            <p:cond delay="0"/>
                                          </p:stCondLst>
                                        </p:cTn>
                                        <p:tgtEl>
                                          <p:spTgt spid="41987"/>
                                        </p:tgtEl>
                                        <p:attrNameLst>
                                          <p:attrName>style.visibility</p:attrName>
                                        </p:attrNameLst>
                                      </p:cBhvr>
                                      <p:to>
                                        <p:strVal val="visible"/>
                                      </p:to>
                                    </p:set>
                                    <p:animEffect transition="in" filter="barn(inHorizontal)">
                                      <p:cBhvr>
                                        <p:cTn id="7" dur="500"/>
                                        <p:tgtEl>
                                          <p:spTgt spid="41987"/>
                                        </p:tgtEl>
                                      </p:cBhvr>
                                    </p:animEffect>
                                  </p:childTnLst>
                                  <p:subTnLst>
                                    <p:audio>
                                      <p:cMediaNode>
                                        <p:cTn display="0" masterRel="sameClick">
                                          <p:stCondLst>
                                            <p:cond evt="begin" delay="0">
                                              <p:tn val="5"/>
                                            </p:cond>
                                          </p:stCondLst>
                                          <p:endCondLst>
                                            <p:cond evt="onStopAudio" delay="0">
                                              <p:tgtEl>
                                                <p:sldTgt/>
                                              </p:tgtEl>
                                            </p:cond>
                                          </p:endCondLst>
                                        </p:cTn>
                                        <p:tgtEl>
                                          <p:sndTgt r:embed="rId3" name="camera.wav"/>
                                        </p:tgtEl>
                                      </p:cMediaNode>
                                    </p:audio>
                                  </p:subTnLst>
                                </p:cTn>
                              </p:par>
                            </p:childTnLst>
                          </p:cTn>
                        </p:par>
                        <p:par>
                          <p:cTn id="8" fill="hold" nodeType="afterGroup">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41986"/>
                                        </p:tgtEl>
                                        <p:attrNameLst>
                                          <p:attrName>style.visibility</p:attrName>
                                        </p:attrNameLst>
                                      </p:cBhvr>
                                      <p:to>
                                        <p:strVal val="visible"/>
                                      </p:to>
                                    </p:set>
                                    <p:anim calcmode="lin" valueType="num">
                                      <p:cBhvr additive="base">
                                        <p:cTn id="11" dur="500" fill="hold"/>
                                        <p:tgtEl>
                                          <p:spTgt spid="41986"/>
                                        </p:tgtEl>
                                        <p:attrNameLst>
                                          <p:attrName>ppt_x</p:attrName>
                                        </p:attrNameLst>
                                      </p:cBhvr>
                                      <p:tavLst>
                                        <p:tav tm="0">
                                          <p:val>
                                            <p:strVal val="0-#ppt_w/2"/>
                                          </p:val>
                                        </p:tav>
                                        <p:tav tm="100000">
                                          <p:val>
                                            <p:strVal val="#ppt_x"/>
                                          </p:val>
                                        </p:tav>
                                      </p:tavLst>
                                    </p:anim>
                                    <p:anim calcmode="lin" valueType="num">
                                      <p:cBhvr additive="base">
                                        <p:cTn id="12" dur="500" fill="hold"/>
                                        <p:tgtEl>
                                          <p:spTgt spid="41986"/>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9"/>
                                            </p:cond>
                                          </p:stCondLst>
                                          <p:endCondLst>
                                            <p:cond evt="onStopAudio" delay="0">
                                              <p:tgtEl>
                                                <p:sldTgt/>
                                              </p:tgtEl>
                                            </p:cond>
                                          </p:endCondLst>
                                        </p:cTn>
                                        <p:tgtEl>
                                          <p:sndTgt r:embed="rId4" name="laser.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6" grpId="0" autoUpdateAnimBg="0" rev="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ext Box 2"/>
          <p:cNvSpPr txBox="1">
            <a:spLocks noChangeArrowheads="1"/>
          </p:cNvSpPr>
          <p:nvPr/>
        </p:nvSpPr>
        <p:spPr bwMode="auto">
          <a:xfrm>
            <a:off x="990600" y="5334000"/>
            <a:ext cx="7162800"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tr-TR" sz="2800" b="1"/>
              <a:t>ELEKTRİKTEN ÇIKABİLECEK YANGINLARA DİKKAT EDİNİZ.</a:t>
            </a:r>
          </a:p>
        </p:txBody>
      </p:sp>
      <p:grpSp>
        <p:nvGrpSpPr>
          <p:cNvPr id="43011" name="Group 3"/>
          <p:cNvGrpSpPr>
            <a:grpSpLocks/>
          </p:cNvGrpSpPr>
          <p:nvPr/>
        </p:nvGrpSpPr>
        <p:grpSpPr bwMode="auto">
          <a:xfrm>
            <a:off x="914400" y="257175"/>
            <a:ext cx="7620000" cy="5153025"/>
            <a:chOff x="576" y="162"/>
            <a:chExt cx="4800" cy="3246"/>
          </a:xfrm>
        </p:grpSpPr>
        <p:sp>
          <p:nvSpPr>
            <p:cNvPr id="43012" name="Text Box 4"/>
            <p:cNvSpPr txBox="1">
              <a:spLocks noChangeArrowheads="1"/>
            </p:cNvSpPr>
            <p:nvPr/>
          </p:nvSpPr>
          <p:spPr bwMode="auto">
            <a:xfrm>
              <a:off x="576" y="162"/>
              <a:ext cx="4800"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tr-TR" sz="2400" b="1" dirty="0">
                  <a:solidFill>
                    <a:srgbClr val="0000FF"/>
                  </a:solidFill>
                </a:rPr>
                <a:t>EVİNİZDE YANGIN KONTROLÜNÜ YAPTINIZ MI? </a:t>
              </a:r>
            </a:p>
          </p:txBody>
        </p:sp>
        <p:graphicFrame>
          <p:nvGraphicFramePr>
            <p:cNvPr id="43013" name="Object 5"/>
            <p:cNvGraphicFramePr>
              <a:graphicFrameLocks noChangeAspect="1"/>
            </p:cNvGraphicFramePr>
            <p:nvPr/>
          </p:nvGraphicFramePr>
          <p:xfrm>
            <a:off x="1776" y="912"/>
            <a:ext cx="2208" cy="2496"/>
          </p:xfrm>
          <a:graphic>
            <a:graphicData uri="http://schemas.openxmlformats.org/presentationml/2006/ole">
              <mc:AlternateContent xmlns:mc="http://schemas.openxmlformats.org/markup-compatibility/2006">
                <mc:Choice xmlns:v="urn:schemas-microsoft-com:vml" Requires="v">
                  <p:oleObj spid="_x0000_s31761" name="Bit Eşlem Resmi" r:id="rId5" imgW="3505689" imgH="3962953" progId="PBrush">
                    <p:embed/>
                  </p:oleObj>
                </mc:Choice>
                <mc:Fallback>
                  <p:oleObj name="Bit Eşlem Resmi" r:id="rId5" imgW="3505689" imgH="3962953" progId="PBrush">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76" y="912"/>
                          <a:ext cx="2208" cy="24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sp>
        <p:nvSpPr>
          <p:cNvPr id="43015" name="Text Box 7"/>
          <p:cNvSpPr txBox="1">
            <a:spLocks noChangeArrowheads="1"/>
          </p:cNvSpPr>
          <p:nvPr/>
        </p:nvSpPr>
        <p:spPr bwMode="auto">
          <a:xfrm>
            <a:off x="5830888" y="6583363"/>
            <a:ext cx="33131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tr-TR"/>
          </a:p>
        </p:txBody>
      </p:sp>
      <p:sp>
        <p:nvSpPr>
          <p:cNvPr id="2" name="Veri Yer Tutucusu 1"/>
          <p:cNvSpPr>
            <a:spLocks noGrp="1"/>
          </p:cNvSpPr>
          <p:nvPr>
            <p:ph type="dt" sz="half" idx="10"/>
          </p:nvPr>
        </p:nvSpPr>
        <p:spPr/>
        <p:txBody>
          <a:bodyPr/>
          <a:lstStyle/>
          <a:p>
            <a:fld id="{67169EC2-68FE-46AA-99B1-A25E46B45FD2}" type="datetime10">
              <a:rPr lang="tr-TR" smtClean="0"/>
              <a:t>17:22</a:t>
            </a:fld>
            <a:endParaRPr lang="tr-TR"/>
          </a:p>
        </p:txBody>
      </p:sp>
      <p:sp>
        <p:nvSpPr>
          <p:cNvPr id="3" name="Slayt Numarası Yer Tutucusu 2"/>
          <p:cNvSpPr>
            <a:spLocks noGrp="1"/>
          </p:cNvSpPr>
          <p:nvPr>
            <p:ph type="sldNum" sz="quarter" idx="12"/>
          </p:nvPr>
        </p:nvSpPr>
        <p:spPr/>
        <p:txBody>
          <a:bodyPr/>
          <a:lstStyle/>
          <a:p>
            <a:fld id="{9B5D9E56-A432-4385-BBE3-44EE42913F6E}" type="slidenum">
              <a:rPr lang="tr-TR" smtClean="0"/>
              <a:pPr/>
              <a:t>58</a:t>
            </a:fld>
            <a:endParaRPr lang="tr-TR"/>
          </a:p>
        </p:txBody>
      </p:sp>
    </p:spTree>
    <p:extLst>
      <p:ext uri="{BB962C8B-B14F-4D97-AF65-F5344CB8AC3E}">
        <p14:creationId xmlns:p14="http://schemas.microsoft.com/office/powerpoint/2010/main" val="214691727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26" fill="hold" nodeType="afterEffect">
                                  <p:stCondLst>
                                    <p:cond delay="0"/>
                                  </p:stCondLst>
                                  <p:childTnLst>
                                    <p:set>
                                      <p:cBhvr>
                                        <p:cTn id="6" dur="1" fill="hold">
                                          <p:stCondLst>
                                            <p:cond delay="0"/>
                                          </p:stCondLst>
                                        </p:cTn>
                                        <p:tgtEl>
                                          <p:spTgt spid="43011"/>
                                        </p:tgtEl>
                                        <p:attrNameLst>
                                          <p:attrName>style.visibility</p:attrName>
                                        </p:attrNameLst>
                                      </p:cBhvr>
                                      <p:to>
                                        <p:strVal val="visible"/>
                                      </p:to>
                                    </p:set>
                                    <p:animEffect transition="in" filter="barn(inHorizontal)">
                                      <p:cBhvr>
                                        <p:cTn id="7" dur="500"/>
                                        <p:tgtEl>
                                          <p:spTgt spid="43011"/>
                                        </p:tgtEl>
                                      </p:cBhvr>
                                    </p:animEffect>
                                  </p:childTnLst>
                                  <p:subTnLst>
                                    <p:audio>
                                      <p:cMediaNode>
                                        <p:cTn display="0" masterRel="sameClick">
                                          <p:stCondLst>
                                            <p:cond evt="begin" delay="0">
                                              <p:tn val="5"/>
                                            </p:cond>
                                          </p:stCondLst>
                                          <p:endCondLst>
                                            <p:cond evt="onStopAudio" delay="0">
                                              <p:tgtEl>
                                                <p:sldTgt/>
                                              </p:tgtEl>
                                            </p:cond>
                                          </p:endCondLst>
                                        </p:cTn>
                                        <p:tgtEl>
                                          <p:sndTgt r:embed="rId3" name="camera.wav"/>
                                        </p:tgtEl>
                                      </p:cMediaNode>
                                    </p:audio>
                                  </p:subTnLst>
                                </p:cTn>
                              </p:par>
                            </p:childTnLst>
                          </p:cTn>
                        </p:par>
                        <p:par>
                          <p:cTn id="8" fill="hold" nodeType="afterGroup">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43010"/>
                                        </p:tgtEl>
                                        <p:attrNameLst>
                                          <p:attrName>style.visibility</p:attrName>
                                        </p:attrNameLst>
                                      </p:cBhvr>
                                      <p:to>
                                        <p:strVal val="visible"/>
                                      </p:to>
                                    </p:set>
                                    <p:anim calcmode="lin" valueType="num">
                                      <p:cBhvr additive="base">
                                        <p:cTn id="11" dur="500" fill="hold"/>
                                        <p:tgtEl>
                                          <p:spTgt spid="43010"/>
                                        </p:tgtEl>
                                        <p:attrNameLst>
                                          <p:attrName>ppt_x</p:attrName>
                                        </p:attrNameLst>
                                      </p:cBhvr>
                                      <p:tavLst>
                                        <p:tav tm="0">
                                          <p:val>
                                            <p:strVal val="0-#ppt_w/2"/>
                                          </p:val>
                                        </p:tav>
                                        <p:tav tm="100000">
                                          <p:val>
                                            <p:strVal val="#ppt_x"/>
                                          </p:val>
                                        </p:tav>
                                      </p:tavLst>
                                    </p:anim>
                                    <p:anim calcmode="lin" valueType="num">
                                      <p:cBhvr additive="base">
                                        <p:cTn id="12" dur="500" fill="hold"/>
                                        <p:tgtEl>
                                          <p:spTgt spid="43010"/>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9"/>
                                            </p:cond>
                                          </p:stCondLst>
                                          <p:endCondLst>
                                            <p:cond evt="onStopAudio" delay="0">
                                              <p:tgtEl>
                                                <p:sldTgt/>
                                              </p:tgtEl>
                                            </p:cond>
                                          </p:endCondLst>
                                        </p:cTn>
                                        <p:tgtEl>
                                          <p:sndTgt r:embed="rId4" name="laser.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0" grpId="0" autoUpdateAnimBg="0" rev="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ext Box 2"/>
          <p:cNvSpPr txBox="1">
            <a:spLocks noChangeArrowheads="1"/>
          </p:cNvSpPr>
          <p:nvPr/>
        </p:nvSpPr>
        <p:spPr bwMode="auto">
          <a:xfrm>
            <a:off x="990600" y="5334000"/>
            <a:ext cx="7162800"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tr-TR" sz="2800" b="1"/>
              <a:t>YANICI MADDELERİ EVİNİZİN UYGUN BİR YERİNDE SAKLAYINIZ.</a:t>
            </a:r>
          </a:p>
        </p:txBody>
      </p:sp>
      <p:grpSp>
        <p:nvGrpSpPr>
          <p:cNvPr id="44035" name="Group 3"/>
          <p:cNvGrpSpPr>
            <a:grpSpLocks/>
          </p:cNvGrpSpPr>
          <p:nvPr/>
        </p:nvGrpSpPr>
        <p:grpSpPr bwMode="auto">
          <a:xfrm>
            <a:off x="896938" y="250825"/>
            <a:ext cx="7620000" cy="5078413"/>
            <a:chOff x="565" y="158"/>
            <a:chExt cx="4800" cy="3199"/>
          </a:xfrm>
        </p:grpSpPr>
        <p:sp>
          <p:nvSpPr>
            <p:cNvPr id="44036" name="Text Box 4"/>
            <p:cNvSpPr txBox="1">
              <a:spLocks noChangeArrowheads="1"/>
            </p:cNvSpPr>
            <p:nvPr/>
          </p:nvSpPr>
          <p:spPr bwMode="auto">
            <a:xfrm>
              <a:off x="565" y="158"/>
              <a:ext cx="4800"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tr-TR" sz="2400" b="1" dirty="0">
                  <a:solidFill>
                    <a:srgbClr val="0000FF"/>
                  </a:solidFill>
                </a:rPr>
                <a:t>EVİNİZDE YANGIN KONTROLÜNÜ YAPTINIZ MI? </a:t>
              </a:r>
            </a:p>
          </p:txBody>
        </p:sp>
        <p:graphicFrame>
          <p:nvGraphicFramePr>
            <p:cNvPr id="44037" name="Object 5"/>
            <p:cNvGraphicFramePr>
              <a:graphicFrameLocks noChangeAspect="1"/>
            </p:cNvGraphicFramePr>
            <p:nvPr/>
          </p:nvGraphicFramePr>
          <p:xfrm>
            <a:off x="1776" y="963"/>
            <a:ext cx="2208" cy="2394"/>
          </p:xfrm>
          <a:graphic>
            <a:graphicData uri="http://schemas.openxmlformats.org/presentationml/2006/ole">
              <mc:AlternateContent xmlns:mc="http://schemas.openxmlformats.org/markup-compatibility/2006">
                <mc:Choice xmlns:v="urn:schemas-microsoft-com:vml" Requires="v">
                  <p:oleObj spid="_x0000_s32785" name="Bit Eşlem Resmi" r:id="rId5" imgW="3505689" imgH="3801006" progId="PBrush">
                    <p:embed/>
                  </p:oleObj>
                </mc:Choice>
                <mc:Fallback>
                  <p:oleObj name="Bit Eşlem Resmi" r:id="rId5" imgW="3505689" imgH="3801006" progId="PBrush">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76" y="963"/>
                          <a:ext cx="2208" cy="2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sp>
        <p:nvSpPr>
          <p:cNvPr id="44039" name="Text Box 7"/>
          <p:cNvSpPr txBox="1">
            <a:spLocks noChangeArrowheads="1"/>
          </p:cNvSpPr>
          <p:nvPr/>
        </p:nvSpPr>
        <p:spPr bwMode="auto">
          <a:xfrm>
            <a:off x="5830888" y="6583363"/>
            <a:ext cx="33131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tr-TR"/>
          </a:p>
        </p:txBody>
      </p:sp>
      <p:sp>
        <p:nvSpPr>
          <p:cNvPr id="2" name="Veri Yer Tutucusu 1"/>
          <p:cNvSpPr>
            <a:spLocks noGrp="1"/>
          </p:cNvSpPr>
          <p:nvPr>
            <p:ph type="dt" sz="half" idx="10"/>
          </p:nvPr>
        </p:nvSpPr>
        <p:spPr/>
        <p:txBody>
          <a:bodyPr/>
          <a:lstStyle/>
          <a:p>
            <a:fld id="{0CE75C24-DB8C-4E87-AB4F-B5E1C595ED3A}" type="datetime10">
              <a:rPr lang="tr-TR" smtClean="0"/>
              <a:t>17:22</a:t>
            </a:fld>
            <a:endParaRPr lang="tr-TR"/>
          </a:p>
        </p:txBody>
      </p:sp>
      <p:sp>
        <p:nvSpPr>
          <p:cNvPr id="3" name="Slayt Numarası Yer Tutucusu 2"/>
          <p:cNvSpPr>
            <a:spLocks noGrp="1"/>
          </p:cNvSpPr>
          <p:nvPr>
            <p:ph type="sldNum" sz="quarter" idx="12"/>
          </p:nvPr>
        </p:nvSpPr>
        <p:spPr/>
        <p:txBody>
          <a:bodyPr/>
          <a:lstStyle/>
          <a:p>
            <a:fld id="{9B5D9E56-A432-4385-BBE3-44EE42913F6E}" type="slidenum">
              <a:rPr lang="tr-TR" smtClean="0"/>
              <a:pPr/>
              <a:t>59</a:t>
            </a:fld>
            <a:endParaRPr lang="tr-TR"/>
          </a:p>
        </p:txBody>
      </p:sp>
    </p:spTree>
    <p:extLst>
      <p:ext uri="{BB962C8B-B14F-4D97-AF65-F5344CB8AC3E}">
        <p14:creationId xmlns:p14="http://schemas.microsoft.com/office/powerpoint/2010/main" val="4799650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26" fill="hold" nodeType="afterEffect">
                                  <p:stCondLst>
                                    <p:cond delay="0"/>
                                  </p:stCondLst>
                                  <p:childTnLst>
                                    <p:set>
                                      <p:cBhvr>
                                        <p:cTn id="6" dur="1" fill="hold">
                                          <p:stCondLst>
                                            <p:cond delay="0"/>
                                          </p:stCondLst>
                                        </p:cTn>
                                        <p:tgtEl>
                                          <p:spTgt spid="44035"/>
                                        </p:tgtEl>
                                        <p:attrNameLst>
                                          <p:attrName>style.visibility</p:attrName>
                                        </p:attrNameLst>
                                      </p:cBhvr>
                                      <p:to>
                                        <p:strVal val="visible"/>
                                      </p:to>
                                    </p:set>
                                    <p:animEffect transition="in" filter="barn(inHorizontal)">
                                      <p:cBhvr>
                                        <p:cTn id="7" dur="500"/>
                                        <p:tgtEl>
                                          <p:spTgt spid="44035"/>
                                        </p:tgtEl>
                                      </p:cBhvr>
                                    </p:animEffect>
                                  </p:childTnLst>
                                  <p:subTnLst>
                                    <p:audio>
                                      <p:cMediaNode>
                                        <p:cTn display="0" masterRel="sameClick">
                                          <p:stCondLst>
                                            <p:cond evt="begin" delay="0">
                                              <p:tn val="5"/>
                                            </p:cond>
                                          </p:stCondLst>
                                          <p:endCondLst>
                                            <p:cond evt="onStopAudio" delay="0">
                                              <p:tgtEl>
                                                <p:sldTgt/>
                                              </p:tgtEl>
                                            </p:cond>
                                          </p:endCondLst>
                                        </p:cTn>
                                        <p:tgtEl>
                                          <p:sndTgt r:embed="rId3" name="camera.wav"/>
                                        </p:tgtEl>
                                      </p:cMediaNode>
                                    </p:audio>
                                  </p:subTnLst>
                                </p:cTn>
                              </p:par>
                            </p:childTnLst>
                          </p:cTn>
                        </p:par>
                        <p:par>
                          <p:cTn id="8" fill="hold" nodeType="afterGroup">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44034"/>
                                        </p:tgtEl>
                                        <p:attrNameLst>
                                          <p:attrName>style.visibility</p:attrName>
                                        </p:attrNameLst>
                                      </p:cBhvr>
                                      <p:to>
                                        <p:strVal val="visible"/>
                                      </p:to>
                                    </p:set>
                                    <p:anim calcmode="lin" valueType="num">
                                      <p:cBhvr additive="base">
                                        <p:cTn id="11" dur="500" fill="hold"/>
                                        <p:tgtEl>
                                          <p:spTgt spid="44034"/>
                                        </p:tgtEl>
                                        <p:attrNameLst>
                                          <p:attrName>ppt_x</p:attrName>
                                        </p:attrNameLst>
                                      </p:cBhvr>
                                      <p:tavLst>
                                        <p:tav tm="0">
                                          <p:val>
                                            <p:strVal val="0-#ppt_w/2"/>
                                          </p:val>
                                        </p:tav>
                                        <p:tav tm="100000">
                                          <p:val>
                                            <p:strVal val="#ppt_x"/>
                                          </p:val>
                                        </p:tav>
                                      </p:tavLst>
                                    </p:anim>
                                    <p:anim calcmode="lin" valueType="num">
                                      <p:cBhvr additive="base">
                                        <p:cTn id="12" dur="500" fill="hold"/>
                                        <p:tgtEl>
                                          <p:spTgt spid="44034"/>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9"/>
                                            </p:cond>
                                          </p:stCondLst>
                                          <p:endCondLst>
                                            <p:cond evt="onStopAudio" delay="0">
                                              <p:tgtEl>
                                                <p:sldTgt/>
                                              </p:tgtEl>
                                            </p:cond>
                                          </p:endCondLst>
                                        </p:cTn>
                                        <p:tgtEl>
                                          <p:sndTgt r:embed="rId4" name="laser.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4" grpId="0" autoUpdateAnimBg="0" rev="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ext Box 2"/>
          <p:cNvSpPr txBox="1">
            <a:spLocks noChangeArrowheads="1"/>
          </p:cNvSpPr>
          <p:nvPr/>
        </p:nvSpPr>
        <p:spPr bwMode="auto">
          <a:xfrm>
            <a:off x="990600" y="5334000"/>
            <a:ext cx="7162800" cy="1373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tr-TR" sz="2800" b="1"/>
              <a:t>SOBA, KALORİFER VE MUTFAK OCAKLARINIZDAN ÇIKABİLECEK YANGINLARA DİKKAT EDİNİZ.</a:t>
            </a:r>
          </a:p>
        </p:txBody>
      </p:sp>
      <p:grpSp>
        <p:nvGrpSpPr>
          <p:cNvPr id="45059" name="Group 3"/>
          <p:cNvGrpSpPr>
            <a:grpSpLocks/>
          </p:cNvGrpSpPr>
          <p:nvPr/>
        </p:nvGrpSpPr>
        <p:grpSpPr bwMode="auto">
          <a:xfrm>
            <a:off x="914400" y="257175"/>
            <a:ext cx="7620000" cy="5072063"/>
            <a:chOff x="576" y="162"/>
            <a:chExt cx="4800" cy="3195"/>
          </a:xfrm>
        </p:grpSpPr>
        <p:sp>
          <p:nvSpPr>
            <p:cNvPr id="45060" name="Text Box 4"/>
            <p:cNvSpPr txBox="1">
              <a:spLocks noChangeArrowheads="1"/>
            </p:cNvSpPr>
            <p:nvPr/>
          </p:nvSpPr>
          <p:spPr bwMode="auto">
            <a:xfrm>
              <a:off x="576" y="162"/>
              <a:ext cx="4800"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tr-TR" sz="2400" b="1" dirty="0">
                  <a:solidFill>
                    <a:srgbClr val="0000FF"/>
                  </a:solidFill>
                </a:rPr>
                <a:t>EVİNİZDE YANGIN KONTROLÜNÜ YAPTINIZ MI? </a:t>
              </a:r>
            </a:p>
          </p:txBody>
        </p:sp>
        <p:graphicFrame>
          <p:nvGraphicFramePr>
            <p:cNvPr id="45061" name="Object 5"/>
            <p:cNvGraphicFramePr>
              <a:graphicFrameLocks noChangeAspect="1"/>
            </p:cNvGraphicFramePr>
            <p:nvPr/>
          </p:nvGraphicFramePr>
          <p:xfrm>
            <a:off x="1776" y="963"/>
            <a:ext cx="2160" cy="2394"/>
          </p:xfrm>
          <a:graphic>
            <a:graphicData uri="http://schemas.openxmlformats.org/presentationml/2006/ole">
              <mc:AlternateContent xmlns:mc="http://schemas.openxmlformats.org/markup-compatibility/2006">
                <mc:Choice xmlns:v="urn:schemas-microsoft-com:vml" Requires="v">
                  <p:oleObj spid="_x0000_s33809" name="Bit Eşlem Resmi" r:id="rId5" imgW="3428571" imgH="3801006" progId="PBrush">
                    <p:embed/>
                  </p:oleObj>
                </mc:Choice>
                <mc:Fallback>
                  <p:oleObj name="Bit Eşlem Resmi" r:id="rId5" imgW="3428571" imgH="3801006" progId="PBrush">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76" y="963"/>
                          <a:ext cx="2160" cy="2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sp>
        <p:nvSpPr>
          <p:cNvPr id="45063" name="Text Box 7"/>
          <p:cNvSpPr txBox="1">
            <a:spLocks noChangeArrowheads="1"/>
          </p:cNvSpPr>
          <p:nvPr/>
        </p:nvSpPr>
        <p:spPr bwMode="auto">
          <a:xfrm>
            <a:off x="5830888" y="6583363"/>
            <a:ext cx="33131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tr-TR"/>
          </a:p>
        </p:txBody>
      </p:sp>
      <p:sp>
        <p:nvSpPr>
          <p:cNvPr id="2" name="Veri Yer Tutucusu 1"/>
          <p:cNvSpPr>
            <a:spLocks noGrp="1"/>
          </p:cNvSpPr>
          <p:nvPr>
            <p:ph type="dt" sz="half" idx="10"/>
          </p:nvPr>
        </p:nvSpPr>
        <p:spPr/>
        <p:txBody>
          <a:bodyPr/>
          <a:lstStyle/>
          <a:p>
            <a:fld id="{FAF1050C-67EB-4DD8-A8B5-BB0CED4BFD03}" type="datetime10">
              <a:rPr lang="tr-TR" smtClean="0"/>
              <a:t>17:22</a:t>
            </a:fld>
            <a:endParaRPr lang="tr-TR"/>
          </a:p>
        </p:txBody>
      </p:sp>
      <p:sp>
        <p:nvSpPr>
          <p:cNvPr id="3" name="Slayt Numarası Yer Tutucusu 2"/>
          <p:cNvSpPr>
            <a:spLocks noGrp="1"/>
          </p:cNvSpPr>
          <p:nvPr>
            <p:ph type="sldNum" sz="quarter" idx="12"/>
          </p:nvPr>
        </p:nvSpPr>
        <p:spPr/>
        <p:txBody>
          <a:bodyPr/>
          <a:lstStyle/>
          <a:p>
            <a:fld id="{9B5D9E56-A432-4385-BBE3-44EE42913F6E}" type="slidenum">
              <a:rPr lang="tr-TR" smtClean="0"/>
              <a:pPr/>
              <a:t>60</a:t>
            </a:fld>
            <a:endParaRPr lang="tr-TR"/>
          </a:p>
        </p:txBody>
      </p:sp>
    </p:spTree>
    <p:extLst>
      <p:ext uri="{BB962C8B-B14F-4D97-AF65-F5344CB8AC3E}">
        <p14:creationId xmlns:p14="http://schemas.microsoft.com/office/powerpoint/2010/main" val="18110225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26" fill="hold" nodeType="afterEffect">
                                  <p:stCondLst>
                                    <p:cond delay="0"/>
                                  </p:stCondLst>
                                  <p:childTnLst>
                                    <p:set>
                                      <p:cBhvr>
                                        <p:cTn id="6" dur="1" fill="hold">
                                          <p:stCondLst>
                                            <p:cond delay="0"/>
                                          </p:stCondLst>
                                        </p:cTn>
                                        <p:tgtEl>
                                          <p:spTgt spid="45059"/>
                                        </p:tgtEl>
                                        <p:attrNameLst>
                                          <p:attrName>style.visibility</p:attrName>
                                        </p:attrNameLst>
                                      </p:cBhvr>
                                      <p:to>
                                        <p:strVal val="visible"/>
                                      </p:to>
                                    </p:set>
                                    <p:animEffect transition="in" filter="barn(inHorizontal)">
                                      <p:cBhvr>
                                        <p:cTn id="7" dur="500"/>
                                        <p:tgtEl>
                                          <p:spTgt spid="45059"/>
                                        </p:tgtEl>
                                      </p:cBhvr>
                                    </p:animEffect>
                                  </p:childTnLst>
                                  <p:subTnLst>
                                    <p:audio>
                                      <p:cMediaNode>
                                        <p:cTn display="0" masterRel="sameClick">
                                          <p:stCondLst>
                                            <p:cond evt="begin" delay="0">
                                              <p:tn val="5"/>
                                            </p:cond>
                                          </p:stCondLst>
                                          <p:endCondLst>
                                            <p:cond evt="onStopAudio" delay="0">
                                              <p:tgtEl>
                                                <p:sldTgt/>
                                              </p:tgtEl>
                                            </p:cond>
                                          </p:endCondLst>
                                        </p:cTn>
                                        <p:tgtEl>
                                          <p:sndTgt r:embed="rId3" name="camera.wav"/>
                                        </p:tgtEl>
                                      </p:cMediaNode>
                                    </p:audio>
                                  </p:subTnLst>
                                </p:cTn>
                              </p:par>
                            </p:childTnLst>
                          </p:cTn>
                        </p:par>
                        <p:par>
                          <p:cTn id="8" fill="hold" nodeType="afterGroup">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45058"/>
                                        </p:tgtEl>
                                        <p:attrNameLst>
                                          <p:attrName>style.visibility</p:attrName>
                                        </p:attrNameLst>
                                      </p:cBhvr>
                                      <p:to>
                                        <p:strVal val="visible"/>
                                      </p:to>
                                    </p:set>
                                    <p:anim calcmode="lin" valueType="num">
                                      <p:cBhvr additive="base">
                                        <p:cTn id="11" dur="500" fill="hold"/>
                                        <p:tgtEl>
                                          <p:spTgt spid="45058"/>
                                        </p:tgtEl>
                                        <p:attrNameLst>
                                          <p:attrName>ppt_x</p:attrName>
                                        </p:attrNameLst>
                                      </p:cBhvr>
                                      <p:tavLst>
                                        <p:tav tm="0">
                                          <p:val>
                                            <p:strVal val="0-#ppt_w/2"/>
                                          </p:val>
                                        </p:tav>
                                        <p:tav tm="100000">
                                          <p:val>
                                            <p:strVal val="#ppt_x"/>
                                          </p:val>
                                        </p:tav>
                                      </p:tavLst>
                                    </p:anim>
                                    <p:anim calcmode="lin" valueType="num">
                                      <p:cBhvr additive="base">
                                        <p:cTn id="12" dur="500" fill="hold"/>
                                        <p:tgtEl>
                                          <p:spTgt spid="45058"/>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9"/>
                                            </p:cond>
                                          </p:stCondLst>
                                          <p:endCondLst>
                                            <p:cond evt="onStopAudio" delay="0">
                                              <p:tgtEl>
                                                <p:sldTgt/>
                                              </p:tgtEl>
                                            </p:cond>
                                          </p:endCondLst>
                                        </p:cTn>
                                        <p:tgtEl>
                                          <p:sndTgt r:embed="rId4" name="laser.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58" grpId="0" autoUpdateAnimBg="0" rev="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ext Box 2"/>
          <p:cNvSpPr txBox="1">
            <a:spLocks noChangeArrowheads="1"/>
          </p:cNvSpPr>
          <p:nvPr/>
        </p:nvSpPr>
        <p:spPr bwMode="auto">
          <a:xfrm>
            <a:off x="990600" y="5334000"/>
            <a:ext cx="7162800"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tr-TR" sz="2800" b="1"/>
              <a:t>ÇOCUKLARINIZIN ATEŞLE OYNAMASINA ENGEL OLUNUZ.</a:t>
            </a:r>
          </a:p>
        </p:txBody>
      </p:sp>
      <p:grpSp>
        <p:nvGrpSpPr>
          <p:cNvPr id="46083" name="Group 3"/>
          <p:cNvGrpSpPr>
            <a:grpSpLocks/>
          </p:cNvGrpSpPr>
          <p:nvPr/>
        </p:nvGrpSpPr>
        <p:grpSpPr bwMode="auto">
          <a:xfrm>
            <a:off x="914400" y="257175"/>
            <a:ext cx="7620000" cy="5100638"/>
            <a:chOff x="576" y="162"/>
            <a:chExt cx="4800" cy="3213"/>
          </a:xfrm>
        </p:grpSpPr>
        <p:sp>
          <p:nvSpPr>
            <p:cNvPr id="46084" name="Text Box 4"/>
            <p:cNvSpPr txBox="1">
              <a:spLocks noChangeArrowheads="1"/>
            </p:cNvSpPr>
            <p:nvPr/>
          </p:nvSpPr>
          <p:spPr bwMode="auto">
            <a:xfrm>
              <a:off x="576" y="162"/>
              <a:ext cx="4800"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tr-TR" sz="2400" b="1" dirty="0">
                  <a:solidFill>
                    <a:srgbClr val="0000FF"/>
                  </a:solidFill>
                </a:rPr>
                <a:t>EVİNİZDE YANGIN KONTROLÜNÜ YAPTINIZ MI? </a:t>
              </a:r>
            </a:p>
          </p:txBody>
        </p:sp>
        <p:graphicFrame>
          <p:nvGraphicFramePr>
            <p:cNvPr id="46085" name="Object 5"/>
            <p:cNvGraphicFramePr>
              <a:graphicFrameLocks noChangeAspect="1"/>
            </p:cNvGraphicFramePr>
            <p:nvPr/>
          </p:nvGraphicFramePr>
          <p:xfrm>
            <a:off x="1776" y="945"/>
            <a:ext cx="2208" cy="2430"/>
          </p:xfrm>
          <a:graphic>
            <a:graphicData uri="http://schemas.openxmlformats.org/presentationml/2006/ole">
              <mc:AlternateContent xmlns:mc="http://schemas.openxmlformats.org/markup-compatibility/2006">
                <mc:Choice xmlns:v="urn:schemas-microsoft-com:vml" Requires="v">
                  <p:oleObj spid="_x0000_s34833" name="Bit Eşlem Resmi" r:id="rId5" imgW="3505689" imgH="3858164" progId="PBrush">
                    <p:embed/>
                  </p:oleObj>
                </mc:Choice>
                <mc:Fallback>
                  <p:oleObj name="Bit Eşlem Resmi" r:id="rId5" imgW="3505689" imgH="3858164" progId="PBrush">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76" y="945"/>
                          <a:ext cx="2208" cy="24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sp>
        <p:nvSpPr>
          <p:cNvPr id="46086" name="Text Box 6"/>
          <p:cNvSpPr txBox="1">
            <a:spLocks noChangeArrowheads="1"/>
          </p:cNvSpPr>
          <p:nvPr/>
        </p:nvSpPr>
        <p:spPr bwMode="auto">
          <a:xfrm>
            <a:off x="5830888" y="6583363"/>
            <a:ext cx="33131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tr-TR"/>
          </a:p>
        </p:txBody>
      </p:sp>
      <p:sp>
        <p:nvSpPr>
          <p:cNvPr id="2" name="Veri Yer Tutucusu 1"/>
          <p:cNvSpPr>
            <a:spLocks noGrp="1"/>
          </p:cNvSpPr>
          <p:nvPr>
            <p:ph type="dt" sz="half" idx="10"/>
          </p:nvPr>
        </p:nvSpPr>
        <p:spPr/>
        <p:txBody>
          <a:bodyPr/>
          <a:lstStyle/>
          <a:p>
            <a:fld id="{9C7C08A3-7BDB-47E0-94AF-FA10573542A4}" type="datetime10">
              <a:rPr lang="tr-TR" smtClean="0"/>
              <a:t>17:22</a:t>
            </a:fld>
            <a:endParaRPr lang="tr-TR"/>
          </a:p>
        </p:txBody>
      </p:sp>
      <p:sp>
        <p:nvSpPr>
          <p:cNvPr id="3" name="Slayt Numarası Yer Tutucusu 2"/>
          <p:cNvSpPr>
            <a:spLocks noGrp="1"/>
          </p:cNvSpPr>
          <p:nvPr>
            <p:ph type="sldNum" sz="quarter" idx="12"/>
          </p:nvPr>
        </p:nvSpPr>
        <p:spPr/>
        <p:txBody>
          <a:bodyPr/>
          <a:lstStyle/>
          <a:p>
            <a:fld id="{9B5D9E56-A432-4385-BBE3-44EE42913F6E}" type="slidenum">
              <a:rPr lang="tr-TR" smtClean="0"/>
              <a:pPr/>
              <a:t>61</a:t>
            </a:fld>
            <a:endParaRPr lang="tr-TR"/>
          </a:p>
        </p:txBody>
      </p:sp>
    </p:spTree>
    <p:extLst>
      <p:ext uri="{BB962C8B-B14F-4D97-AF65-F5344CB8AC3E}">
        <p14:creationId xmlns:p14="http://schemas.microsoft.com/office/powerpoint/2010/main" val="39351710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26" fill="hold" nodeType="afterEffect">
                                  <p:stCondLst>
                                    <p:cond delay="0"/>
                                  </p:stCondLst>
                                  <p:childTnLst>
                                    <p:set>
                                      <p:cBhvr>
                                        <p:cTn id="6" dur="1" fill="hold">
                                          <p:stCondLst>
                                            <p:cond delay="0"/>
                                          </p:stCondLst>
                                        </p:cTn>
                                        <p:tgtEl>
                                          <p:spTgt spid="46083"/>
                                        </p:tgtEl>
                                        <p:attrNameLst>
                                          <p:attrName>style.visibility</p:attrName>
                                        </p:attrNameLst>
                                      </p:cBhvr>
                                      <p:to>
                                        <p:strVal val="visible"/>
                                      </p:to>
                                    </p:set>
                                    <p:animEffect transition="in" filter="barn(inHorizontal)">
                                      <p:cBhvr>
                                        <p:cTn id="7" dur="500"/>
                                        <p:tgtEl>
                                          <p:spTgt spid="46083"/>
                                        </p:tgtEl>
                                      </p:cBhvr>
                                    </p:animEffect>
                                  </p:childTnLst>
                                  <p:subTnLst>
                                    <p:audio>
                                      <p:cMediaNode>
                                        <p:cTn display="0" masterRel="sameClick">
                                          <p:stCondLst>
                                            <p:cond evt="begin" delay="0">
                                              <p:tn val="5"/>
                                            </p:cond>
                                          </p:stCondLst>
                                          <p:endCondLst>
                                            <p:cond evt="onStopAudio" delay="0">
                                              <p:tgtEl>
                                                <p:sldTgt/>
                                              </p:tgtEl>
                                            </p:cond>
                                          </p:endCondLst>
                                        </p:cTn>
                                        <p:tgtEl>
                                          <p:sndTgt r:embed="rId3" name="camera.wav"/>
                                        </p:tgtEl>
                                      </p:cMediaNode>
                                    </p:audio>
                                  </p:subTnLst>
                                </p:cTn>
                              </p:par>
                            </p:childTnLst>
                          </p:cTn>
                        </p:par>
                        <p:par>
                          <p:cTn id="8" fill="hold" nodeType="afterGroup">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46082"/>
                                        </p:tgtEl>
                                        <p:attrNameLst>
                                          <p:attrName>style.visibility</p:attrName>
                                        </p:attrNameLst>
                                      </p:cBhvr>
                                      <p:to>
                                        <p:strVal val="visible"/>
                                      </p:to>
                                    </p:set>
                                    <p:anim calcmode="lin" valueType="num">
                                      <p:cBhvr additive="base">
                                        <p:cTn id="11" dur="500" fill="hold"/>
                                        <p:tgtEl>
                                          <p:spTgt spid="46082"/>
                                        </p:tgtEl>
                                        <p:attrNameLst>
                                          <p:attrName>ppt_x</p:attrName>
                                        </p:attrNameLst>
                                      </p:cBhvr>
                                      <p:tavLst>
                                        <p:tav tm="0">
                                          <p:val>
                                            <p:strVal val="0-#ppt_w/2"/>
                                          </p:val>
                                        </p:tav>
                                        <p:tav tm="100000">
                                          <p:val>
                                            <p:strVal val="#ppt_x"/>
                                          </p:val>
                                        </p:tav>
                                      </p:tavLst>
                                    </p:anim>
                                    <p:anim calcmode="lin" valueType="num">
                                      <p:cBhvr additive="base">
                                        <p:cTn id="12" dur="500" fill="hold"/>
                                        <p:tgtEl>
                                          <p:spTgt spid="46082"/>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9"/>
                                            </p:cond>
                                          </p:stCondLst>
                                          <p:endCondLst>
                                            <p:cond evt="onStopAudio" delay="0">
                                              <p:tgtEl>
                                                <p:sldTgt/>
                                              </p:tgtEl>
                                            </p:cond>
                                          </p:endCondLst>
                                        </p:cTn>
                                        <p:tgtEl>
                                          <p:sndTgt r:embed="rId4" name="laser.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2" grpId="0" autoUpdateAnimBg="0" rev="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ext Box 2"/>
          <p:cNvSpPr txBox="1">
            <a:spLocks noChangeArrowheads="1"/>
          </p:cNvSpPr>
          <p:nvPr/>
        </p:nvSpPr>
        <p:spPr bwMode="auto">
          <a:xfrm>
            <a:off x="457200" y="5562600"/>
            <a:ext cx="81534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tr-TR" sz="3200" b="1"/>
              <a:t>RÜZGARI ARKANA AL</a:t>
            </a:r>
          </a:p>
        </p:txBody>
      </p:sp>
      <p:sp>
        <p:nvSpPr>
          <p:cNvPr id="47117" name="Text Box 13"/>
          <p:cNvSpPr txBox="1">
            <a:spLocks noChangeArrowheads="1"/>
          </p:cNvSpPr>
          <p:nvPr/>
        </p:nvSpPr>
        <p:spPr bwMode="auto">
          <a:xfrm>
            <a:off x="628328" y="476672"/>
            <a:ext cx="788734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tr-TR" sz="2800" b="1" dirty="0">
                <a:solidFill>
                  <a:srgbClr val="FF0000"/>
                </a:solidFill>
              </a:rPr>
              <a:t>BİR YANGIN SÖNDÜRME </a:t>
            </a:r>
            <a:r>
              <a:rPr lang="tr-TR" sz="2800" b="1" dirty="0" smtClean="0">
                <a:solidFill>
                  <a:srgbClr val="FF0000"/>
                </a:solidFill>
              </a:rPr>
              <a:t>TÜPÜ NASIL </a:t>
            </a:r>
            <a:r>
              <a:rPr lang="tr-TR" sz="2800" b="1" dirty="0">
                <a:solidFill>
                  <a:srgbClr val="FF0000"/>
                </a:solidFill>
              </a:rPr>
              <a:t>KULLANILIR?</a:t>
            </a:r>
          </a:p>
        </p:txBody>
      </p:sp>
      <p:grpSp>
        <p:nvGrpSpPr>
          <p:cNvPr id="47119" name="Group 15"/>
          <p:cNvGrpSpPr>
            <a:grpSpLocks/>
          </p:cNvGrpSpPr>
          <p:nvPr/>
        </p:nvGrpSpPr>
        <p:grpSpPr bwMode="auto">
          <a:xfrm>
            <a:off x="344488" y="2362200"/>
            <a:ext cx="8494712" cy="2941638"/>
            <a:chOff x="192" y="1507"/>
            <a:chExt cx="5351" cy="1853"/>
          </a:xfrm>
        </p:grpSpPr>
        <p:sp>
          <p:nvSpPr>
            <p:cNvPr id="47120" name="Text Box 16"/>
            <p:cNvSpPr txBox="1">
              <a:spLocks noChangeArrowheads="1"/>
            </p:cNvSpPr>
            <p:nvPr/>
          </p:nvSpPr>
          <p:spPr bwMode="auto">
            <a:xfrm>
              <a:off x="3408" y="1507"/>
              <a:ext cx="1680"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tr-TR" sz="3200" b="1">
                  <a:solidFill>
                    <a:srgbClr val="00CC00"/>
                  </a:solidFill>
                </a:rPr>
                <a:t>DOĞRU</a:t>
              </a:r>
            </a:p>
          </p:txBody>
        </p:sp>
        <p:sp>
          <p:nvSpPr>
            <p:cNvPr id="47121" name="Text Box 17"/>
            <p:cNvSpPr txBox="1">
              <a:spLocks noChangeArrowheads="1"/>
            </p:cNvSpPr>
            <p:nvPr/>
          </p:nvSpPr>
          <p:spPr bwMode="auto">
            <a:xfrm>
              <a:off x="576" y="1507"/>
              <a:ext cx="1824"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tr-TR" sz="3200" b="1">
                  <a:solidFill>
                    <a:srgbClr val="FF3300"/>
                  </a:solidFill>
                </a:rPr>
                <a:t>YANLIŞ</a:t>
              </a:r>
            </a:p>
          </p:txBody>
        </p:sp>
        <p:graphicFrame>
          <p:nvGraphicFramePr>
            <p:cNvPr id="47122" name="Object 18"/>
            <p:cNvGraphicFramePr>
              <a:graphicFrameLocks noChangeAspect="1"/>
            </p:cNvGraphicFramePr>
            <p:nvPr/>
          </p:nvGraphicFramePr>
          <p:xfrm>
            <a:off x="192" y="1848"/>
            <a:ext cx="5351" cy="1512"/>
          </p:xfrm>
          <a:graphic>
            <a:graphicData uri="http://schemas.openxmlformats.org/presentationml/2006/ole">
              <mc:AlternateContent xmlns:mc="http://schemas.openxmlformats.org/markup-compatibility/2006">
                <mc:Choice xmlns:v="urn:schemas-microsoft-com:vml" Requires="v">
                  <p:oleObj spid="_x0000_s35857" name="Bit Eşlem Resmi" r:id="rId5" imgW="8495238" imgH="2400635" progId="PBrush">
                    <p:embed/>
                  </p:oleObj>
                </mc:Choice>
                <mc:Fallback>
                  <p:oleObj name="Bit Eşlem Resmi" r:id="rId5" imgW="8495238" imgH="2400635" progId="PBrush">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2" y="1848"/>
                          <a:ext cx="5351" cy="1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47123" name="Picture 19" descr="flame2"/>
            <p:cNvPicPr>
              <a:picLocks noChangeAspect="1" noChangeArrowheads="1" noCrop="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36" y="2400"/>
              <a:ext cx="1632" cy="791"/>
            </a:xfrm>
            <a:prstGeom prst="rect">
              <a:avLst/>
            </a:prstGeom>
            <a:noFill/>
            <a:extLst>
              <a:ext uri="{909E8E84-426E-40DD-AFC4-6F175D3DCCD1}">
                <a14:hiddenFill xmlns:a14="http://schemas.microsoft.com/office/drawing/2010/main">
                  <a:solidFill>
                    <a:srgbClr val="FFFFFF"/>
                  </a:solidFill>
                </a14:hiddenFill>
              </a:ext>
            </a:extLst>
          </p:spPr>
        </p:pic>
        <p:pic>
          <p:nvPicPr>
            <p:cNvPr id="47124" name="Picture 20" descr="flame2"/>
            <p:cNvPicPr>
              <a:picLocks noChangeAspect="1" noChangeArrowheads="1" noCrop="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176" y="2496"/>
              <a:ext cx="960" cy="740"/>
            </a:xfrm>
            <a:prstGeom prst="rect">
              <a:avLst/>
            </a:prstGeom>
            <a:noFill/>
            <a:extLst>
              <a:ext uri="{909E8E84-426E-40DD-AFC4-6F175D3DCCD1}">
                <a14:hiddenFill xmlns:a14="http://schemas.microsoft.com/office/drawing/2010/main">
                  <a:solidFill>
                    <a:srgbClr val="FFFFFF"/>
                  </a:solidFill>
                </a14:hiddenFill>
              </a:ext>
            </a:extLst>
          </p:spPr>
        </p:pic>
      </p:grpSp>
      <p:sp>
        <p:nvSpPr>
          <p:cNvPr id="47129" name="Text Box 25"/>
          <p:cNvSpPr txBox="1">
            <a:spLocks noChangeArrowheads="1"/>
          </p:cNvSpPr>
          <p:nvPr/>
        </p:nvSpPr>
        <p:spPr bwMode="auto">
          <a:xfrm>
            <a:off x="5830888" y="6583363"/>
            <a:ext cx="33131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tr-TR"/>
          </a:p>
        </p:txBody>
      </p:sp>
      <p:sp>
        <p:nvSpPr>
          <p:cNvPr id="2" name="Veri Yer Tutucusu 1"/>
          <p:cNvSpPr>
            <a:spLocks noGrp="1"/>
          </p:cNvSpPr>
          <p:nvPr>
            <p:ph type="dt" sz="half" idx="10"/>
          </p:nvPr>
        </p:nvSpPr>
        <p:spPr/>
        <p:txBody>
          <a:bodyPr/>
          <a:lstStyle/>
          <a:p>
            <a:fld id="{1EBC9E59-9789-443A-8885-2FEFCCAC2840}" type="datetime10">
              <a:rPr lang="tr-TR" smtClean="0"/>
              <a:t>17:22</a:t>
            </a:fld>
            <a:endParaRPr lang="tr-TR"/>
          </a:p>
        </p:txBody>
      </p:sp>
      <p:sp>
        <p:nvSpPr>
          <p:cNvPr id="3" name="Slayt Numarası Yer Tutucusu 2"/>
          <p:cNvSpPr>
            <a:spLocks noGrp="1"/>
          </p:cNvSpPr>
          <p:nvPr>
            <p:ph type="sldNum" sz="quarter" idx="12"/>
          </p:nvPr>
        </p:nvSpPr>
        <p:spPr/>
        <p:txBody>
          <a:bodyPr/>
          <a:lstStyle/>
          <a:p>
            <a:fld id="{9B5D9E56-A432-4385-BBE3-44EE42913F6E}" type="slidenum">
              <a:rPr lang="tr-TR" smtClean="0"/>
              <a:pPr/>
              <a:t>62</a:t>
            </a:fld>
            <a:endParaRPr lang="tr-TR"/>
          </a:p>
        </p:txBody>
      </p:sp>
    </p:spTree>
    <p:extLst>
      <p:ext uri="{BB962C8B-B14F-4D97-AF65-F5344CB8AC3E}">
        <p14:creationId xmlns:p14="http://schemas.microsoft.com/office/powerpoint/2010/main" val="47758827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26" fill="hold" nodeType="afterEffect">
                                  <p:stCondLst>
                                    <p:cond delay="0"/>
                                  </p:stCondLst>
                                  <p:childTnLst>
                                    <p:set>
                                      <p:cBhvr>
                                        <p:cTn id="6" dur="1" fill="hold">
                                          <p:stCondLst>
                                            <p:cond delay="0"/>
                                          </p:stCondLst>
                                        </p:cTn>
                                        <p:tgtEl>
                                          <p:spTgt spid="47119"/>
                                        </p:tgtEl>
                                        <p:attrNameLst>
                                          <p:attrName>style.visibility</p:attrName>
                                        </p:attrNameLst>
                                      </p:cBhvr>
                                      <p:to>
                                        <p:strVal val="visible"/>
                                      </p:to>
                                    </p:set>
                                    <p:animEffect transition="in" filter="barn(inHorizontal)">
                                      <p:cBhvr>
                                        <p:cTn id="7" dur="500"/>
                                        <p:tgtEl>
                                          <p:spTgt spid="47119"/>
                                        </p:tgtEl>
                                      </p:cBhvr>
                                    </p:animEffect>
                                  </p:childTnLst>
                                  <p:subTnLst>
                                    <p:audio>
                                      <p:cMediaNode>
                                        <p:cTn display="0" masterRel="sameClick">
                                          <p:stCondLst>
                                            <p:cond evt="begin" delay="0">
                                              <p:tn val="5"/>
                                            </p:cond>
                                          </p:stCondLst>
                                          <p:endCondLst>
                                            <p:cond evt="onStopAudio" delay="0">
                                              <p:tgtEl>
                                                <p:sldTgt/>
                                              </p:tgtEl>
                                            </p:cond>
                                          </p:endCondLst>
                                        </p:cTn>
                                        <p:tgtEl>
                                          <p:sndTgt r:embed="rId3" name="camera.wav"/>
                                        </p:tgtEl>
                                      </p:cMediaNode>
                                    </p:audio>
                                  </p:subTnLst>
                                </p:cTn>
                              </p:par>
                            </p:childTnLst>
                          </p:cTn>
                        </p:par>
                        <p:par>
                          <p:cTn id="8" fill="hold" nodeType="afterGroup">
                            <p:stCondLst>
                              <p:cond delay="500"/>
                            </p:stCondLst>
                            <p:childTnLst>
                              <p:par>
                                <p:cTn id="9" presetID="2" presetClass="entr" presetSubtype="3" fill="hold" grpId="0" nodeType="afterEffect">
                                  <p:stCondLst>
                                    <p:cond delay="0"/>
                                  </p:stCondLst>
                                  <p:childTnLst>
                                    <p:set>
                                      <p:cBhvr>
                                        <p:cTn id="10" dur="1" fill="hold">
                                          <p:stCondLst>
                                            <p:cond delay="0"/>
                                          </p:stCondLst>
                                        </p:cTn>
                                        <p:tgtEl>
                                          <p:spTgt spid="47117"/>
                                        </p:tgtEl>
                                        <p:attrNameLst>
                                          <p:attrName>style.visibility</p:attrName>
                                        </p:attrNameLst>
                                      </p:cBhvr>
                                      <p:to>
                                        <p:strVal val="visible"/>
                                      </p:to>
                                    </p:set>
                                    <p:anim calcmode="lin" valueType="num">
                                      <p:cBhvr additive="base">
                                        <p:cTn id="11" dur="500" fill="hold"/>
                                        <p:tgtEl>
                                          <p:spTgt spid="47117"/>
                                        </p:tgtEl>
                                        <p:attrNameLst>
                                          <p:attrName>ppt_x</p:attrName>
                                        </p:attrNameLst>
                                      </p:cBhvr>
                                      <p:tavLst>
                                        <p:tav tm="0">
                                          <p:val>
                                            <p:strVal val="1+#ppt_w/2"/>
                                          </p:val>
                                        </p:tav>
                                        <p:tav tm="100000">
                                          <p:val>
                                            <p:strVal val="#ppt_x"/>
                                          </p:val>
                                        </p:tav>
                                      </p:tavLst>
                                    </p:anim>
                                    <p:anim calcmode="lin" valueType="num">
                                      <p:cBhvr additive="base">
                                        <p:cTn id="12" dur="500" fill="hold"/>
                                        <p:tgtEl>
                                          <p:spTgt spid="47117"/>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9"/>
                                            </p:cond>
                                          </p:stCondLst>
                                          <p:endCondLst>
                                            <p:cond evt="onStopAudio" delay="0">
                                              <p:tgtEl>
                                                <p:sldTgt/>
                                              </p:tgtEl>
                                            </p:cond>
                                          </p:endCondLst>
                                        </p:cTn>
                                        <p:tgtEl>
                                          <p:sndTgt r:embed="rId4" name="laser.wav"/>
                                        </p:tgtEl>
                                      </p:cMediaNode>
                                    </p:audio>
                                  </p:subTnLst>
                                </p:cTn>
                              </p:par>
                            </p:childTnLst>
                          </p:cTn>
                        </p:par>
                        <p:par>
                          <p:cTn id="13" fill="hold" nodeType="afterGroup">
                            <p:stCondLst>
                              <p:cond delay="1000"/>
                            </p:stCondLst>
                            <p:childTnLst>
                              <p:par>
                                <p:cTn id="14" presetID="2" presetClass="entr" presetSubtype="8" fill="hold" grpId="0" nodeType="afterEffect">
                                  <p:stCondLst>
                                    <p:cond delay="0"/>
                                  </p:stCondLst>
                                  <p:childTnLst>
                                    <p:set>
                                      <p:cBhvr>
                                        <p:cTn id="15" dur="1" fill="hold">
                                          <p:stCondLst>
                                            <p:cond delay="0"/>
                                          </p:stCondLst>
                                        </p:cTn>
                                        <p:tgtEl>
                                          <p:spTgt spid="47106"/>
                                        </p:tgtEl>
                                        <p:attrNameLst>
                                          <p:attrName>style.visibility</p:attrName>
                                        </p:attrNameLst>
                                      </p:cBhvr>
                                      <p:to>
                                        <p:strVal val="visible"/>
                                      </p:to>
                                    </p:set>
                                    <p:anim calcmode="lin" valueType="num">
                                      <p:cBhvr additive="base">
                                        <p:cTn id="16" dur="500" fill="hold"/>
                                        <p:tgtEl>
                                          <p:spTgt spid="47106"/>
                                        </p:tgtEl>
                                        <p:attrNameLst>
                                          <p:attrName>ppt_x</p:attrName>
                                        </p:attrNameLst>
                                      </p:cBhvr>
                                      <p:tavLst>
                                        <p:tav tm="0">
                                          <p:val>
                                            <p:strVal val="0-#ppt_w/2"/>
                                          </p:val>
                                        </p:tav>
                                        <p:tav tm="100000">
                                          <p:val>
                                            <p:strVal val="#ppt_x"/>
                                          </p:val>
                                        </p:tav>
                                      </p:tavLst>
                                    </p:anim>
                                    <p:anim calcmode="lin" valueType="num">
                                      <p:cBhvr additive="base">
                                        <p:cTn id="17" dur="500" fill="hold"/>
                                        <p:tgtEl>
                                          <p:spTgt spid="47106"/>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4"/>
                                            </p:cond>
                                          </p:stCondLst>
                                          <p:endCondLst>
                                            <p:cond evt="onStopAudio" delay="0">
                                              <p:tgtEl>
                                                <p:sldTgt/>
                                              </p:tgtEl>
                                            </p:cond>
                                          </p:endCondLst>
                                        </p:cTn>
                                        <p:tgtEl>
                                          <p:sndTgt r:embed="rId4" name="laser.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6" grpId="0" autoUpdateAnimBg="0"/>
      <p:bldP spid="47117" grpId="0" autoUpdateAnimBg="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ext Box 2"/>
          <p:cNvSpPr txBox="1">
            <a:spLocks noChangeArrowheads="1"/>
          </p:cNvSpPr>
          <p:nvPr/>
        </p:nvSpPr>
        <p:spPr bwMode="auto">
          <a:xfrm>
            <a:off x="457200" y="5562600"/>
            <a:ext cx="81534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tr-TR" sz="3200" b="1"/>
              <a:t>CİHAZI ALEVİN DİBİNE TUT</a:t>
            </a:r>
          </a:p>
        </p:txBody>
      </p:sp>
      <p:grpSp>
        <p:nvGrpSpPr>
          <p:cNvPr id="48153" name="Group 25"/>
          <p:cNvGrpSpPr>
            <a:grpSpLocks/>
          </p:cNvGrpSpPr>
          <p:nvPr/>
        </p:nvGrpSpPr>
        <p:grpSpPr bwMode="auto">
          <a:xfrm>
            <a:off x="304800" y="2392363"/>
            <a:ext cx="8399463" cy="2941637"/>
            <a:chOff x="192" y="1507"/>
            <a:chExt cx="5291" cy="1853"/>
          </a:xfrm>
        </p:grpSpPr>
        <p:grpSp>
          <p:nvGrpSpPr>
            <p:cNvPr id="48133" name="Group 5"/>
            <p:cNvGrpSpPr>
              <a:grpSpLocks/>
            </p:cNvGrpSpPr>
            <p:nvPr/>
          </p:nvGrpSpPr>
          <p:grpSpPr bwMode="auto">
            <a:xfrm>
              <a:off x="576" y="1507"/>
              <a:ext cx="4512" cy="365"/>
              <a:chOff x="576" y="1507"/>
              <a:chExt cx="4512" cy="365"/>
            </a:xfrm>
          </p:grpSpPr>
          <p:sp>
            <p:nvSpPr>
              <p:cNvPr id="48134" name="Text Box 6"/>
              <p:cNvSpPr txBox="1">
                <a:spLocks noChangeArrowheads="1"/>
              </p:cNvSpPr>
              <p:nvPr/>
            </p:nvSpPr>
            <p:spPr bwMode="auto">
              <a:xfrm>
                <a:off x="576" y="1507"/>
                <a:ext cx="1824"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tr-TR" sz="3200" b="1">
                    <a:solidFill>
                      <a:srgbClr val="FF3300"/>
                    </a:solidFill>
                  </a:rPr>
                  <a:t>YANLIŞ</a:t>
                </a:r>
              </a:p>
            </p:txBody>
          </p:sp>
          <p:sp>
            <p:nvSpPr>
              <p:cNvPr id="48135" name="Text Box 7"/>
              <p:cNvSpPr txBox="1">
                <a:spLocks noChangeArrowheads="1"/>
              </p:cNvSpPr>
              <p:nvPr/>
            </p:nvSpPr>
            <p:spPr bwMode="auto">
              <a:xfrm>
                <a:off x="3408" y="1507"/>
                <a:ext cx="1680"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tr-TR" sz="3200" b="1">
                    <a:solidFill>
                      <a:srgbClr val="00CC00"/>
                    </a:solidFill>
                  </a:rPr>
                  <a:t>DOĞRU</a:t>
                </a:r>
              </a:p>
            </p:txBody>
          </p:sp>
        </p:grpSp>
        <p:graphicFrame>
          <p:nvGraphicFramePr>
            <p:cNvPr id="48147" name="Object 19"/>
            <p:cNvGraphicFramePr>
              <a:graphicFrameLocks noChangeAspect="1"/>
            </p:cNvGraphicFramePr>
            <p:nvPr/>
          </p:nvGraphicFramePr>
          <p:xfrm>
            <a:off x="192" y="1872"/>
            <a:ext cx="5291" cy="1488"/>
          </p:xfrm>
          <a:graphic>
            <a:graphicData uri="http://schemas.openxmlformats.org/presentationml/2006/ole">
              <mc:AlternateContent xmlns:mc="http://schemas.openxmlformats.org/markup-compatibility/2006">
                <mc:Choice xmlns:v="urn:schemas-microsoft-com:vml" Requires="v">
                  <p:oleObj spid="_x0000_s36881" name="Bit Eşlem Resmi" r:id="rId5" imgW="8400000" imgH="2362530" progId="PBrush">
                    <p:embed/>
                  </p:oleObj>
                </mc:Choice>
                <mc:Fallback>
                  <p:oleObj name="Bit Eşlem Resmi" r:id="rId5" imgW="8400000" imgH="2362530" progId="PBrush">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2" y="1872"/>
                          <a:ext cx="5291" cy="1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48148" name="Picture 20" descr="flame2"/>
            <p:cNvPicPr>
              <a:picLocks noChangeAspect="1" noChangeArrowheads="1" noCrop="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368" y="2468"/>
              <a:ext cx="960" cy="740"/>
            </a:xfrm>
            <a:prstGeom prst="rect">
              <a:avLst/>
            </a:prstGeom>
            <a:noFill/>
            <a:extLst>
              <a:ext uri="{909E8E84-426E-40DD-AFC4-6F175D3DCCD1}">
                <a14:hiddenFill xmlns:a14="http://schemas.microsoft.com/office/drawing/2010/main">
                  <a:solidFill>
                    <a:srgbClr val="FFFFFF"/>
                  </a:solidFill>
                </a14:hiddenFill>
              </a:ext>
            </a:extLst>
          </p:spPr>
        </p:pic>
        <p:pic>
          <p:nvPicPr>
            <p:cNvPr id="48149" name="Picture 21" descr="flame2"/>
            <p:cNvPicPr>
              <a:picLocks noChangeAspect="1" noChangeArrowheads="1" noCrop="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632" y="2476"/>
              <a:ext cx="960" cy="740"/>
            </a:xfrm>
            <a:prstGeom prst="rect">
              <a:avLst/>
            </a:prstGeom>
            <a:noFill/>
            <a:extLst>
              <a:ext uri="{909E8E84-426E-40DD-AFC4-6F175D3DCCD1}">
                <a14:hiddenFill xmlns:a14="http://schemas.microsoft.com/office/drawing/2010/main">
                  <a:solidFill>
                    <a:srgbClr val="FFFFFF"/>
                  </a:solidFill>
                </a14:hiddenFill>
              </a:ext>
            </a:extLst>
          </p:spPr>
        </p:pic>
        <p:sp>
          <p:nvSpPr>
            <p:cNvPr id="48150" name="Line 22"/>
            <p:cNvSpPr>
              <a:spLocks noChangeShapeType="1"/>
            </p:cNvSpPr>
            <p:nvPr/>
          </p:nvSpPr>
          <p:spPr bwMode="auto">
            <a:xfrm>
              <a:off x="1464" y="2496"/>
              <a:ext cx="1224" cy="0"/>
            </a:xfrm>
            <a:prstGeom prst="line">
              <a:avLst/>
            </a:prstGeom>
            <a:noFill/>
            <a:ln w="7620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48151" name="Line 23"/>
            <p:cNvSpPr>
              <a:spLocks noChangeShapeType="1"/>
            </p:cNvSpPr>
            <p:nvPr/>
          </p:nvSpPr>
          <p:spPr bwMode="auto">
            <a:xfrm>
              <a:off x="4152" y="2448"/>
              <a:ext cx="1224" cy="0"/>
            </a:xfrm>
            <a:prstGeom prst="line">
              <a:avLst/>
            </a:prstGeom>
            <a:noFill/>
            <a:ln w="8890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grpSp>
      <p:sp>
        <p:nvSpPr>
          <p:cNvPr id="48155" name="Text Box 27"/>
          <p:cNvSpPr txBox="1">
            <a:spLocks noChangeArrowheads="1"/>
          </p:cNvSpPr>
          <p:nvPr/>
        </p:nvSpPr>
        <p:spPr bwMode="auto">
          <a:xfrm>
            <a:off x="5830888" y="6583363"/>
            <a:ext cx="33131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tr-TR"/>
          </a:p>
        </p:txBody>
      </p:sp>
      <p:sp>
        <p:nvSpPr>
          <p:cNvPr id="25" name="Text Box 13"/>
          <p:cNvSpPr txBox="1">
            <a:spLocks noChangeArrowheads="1"/>
          </p:cNvSpPr>
          <p:nvPr/>
        </p:nvSpPr>
        <p:spPr bwMode="auto">
          <a:xfrm>
            <a:off x="628328" y="476672"/>
            <a:ext cx="788734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tr-TR" sz="2800" b="1" dirty="0">
                <a:solidFill>
                  <a:srgbClr val="FF0000"/>
                </a:solidFill>
              </a:rPr>
              <a:t>BİR YANGIN SÖNDÜRME </a:t>
            </a:r>
            <a:r>
              <a:rPr lang="tr-TR" sz="2800" b="1" dirty="0" smtClean="0">
                <a:solidFill>
                  <a:srgbClr val="FF0000"/>
                </a:solidFill>
              </a:rPr>
              <a:t>TÜPÜ NASIL </a:t>
            </a:r>
            <a:r>
              <a:rPr lang="tr-TR" sz="2800" b="1" dirty="0">
                <a:solidFill>
                  <a:srgbClr val="FF0000"/>
                </a:solidFill>
              </a:rPr>
              <a:t>KULLANILIR?</a:t>
            </a:r>
          </a:p>
        </p:txBody>
      </p:sp>
      <p:sp>
        <p:nvSpPr>
          <p:cNvPr id="2" name="Veri Yer Tutucusu 1"/>
          <p:cNvSpPr>
            <a:spLocks noGrp="1"/>
          </p:cNvSpPr>
          <p:nvPr>
            <p:ph type="dt" sz="half" idx="10"/>
          </p:nvPr>
        </p:nvSpPr>
        <p:spPr/>
        <p:txBody>
          <a:bodyPr/>
          <a:lstStyle/>
          <a:p>
            <a:fld id="{B5B62EFF-A540-46A9-83C2-2B9C1F650B80}" type="datetime10">
              <a:rPr lang="tr-TR" smtClean="0"/>
              <a:t>17:22</a:t>
            </a:fld>
            <a:endParaRPr lang="tr-TR"/>
          </a:p>
        </p:txBody>
      </p:sp>
      <p:sp>
        <p:nvSpPr>
          <p:cNvPr id="3" name="Slayt Numarası Yer Tutucusu 2"/>
          <p:cNvSpPr>
            <a:spLocks noGrp="1"/>
          </p:cNvSpPr>
          <p:nvPr>
            <p:ph type="sldNum" sz="quarter" idx="12"/>
          </p:nvPr>
        </p:nvSpPr>
        <p:spPr/>
        <p:txBody>
          <a:bodyPr/>
          <a:lstStyle/>
          <a:p>
            <a:fld id="{9B5D9E56-A432-4385-BBE3-44EE42913F6E}" type="slidenum">
              <a:rPr lang="tr-TR" smtClean="0"/>
              <a:pPr/>
              <a:t>63</a:t>
            </a:fld>
            <a:endParaRPr lang="tr-TR"/>
          </a:p>
        </p:txBody>
      </p:sp>
    </p:spTree>
    <p:extLst>
      <p:ext uri="{BB962C8B-B14F-4D97-AF65-F5344CB8AC3E}">
        <p14:creationId xmlns:p14="http://schemas.microsoft.com/office/powerpoint/2010/main" val="421363423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26" fill="hold" nodeType="afterEffect">
                                  <p:stCondLst>
                                    <p:cond delay="0"/>
                                  </p:stCondLst>
                                  <p:childTnLst>
                                    <p:set>
                                      <p:cBhvr>
                                        <p:cTn id="6" dur="1" fill="hold">
                                          <p:stCondLst>
                                            <p:cond delay="0"/>
                                          </p:stCondLst>
                                        </p:cTn>
                                        <p:tgtEl>
                                          <p:spTgt spid="48153"/>
                                        </p:tgtEl>
                                        <p:attrNameLst>
                                          <p:attrName>style.visibility</p:attrName>
                                        </p:attrNameLst>
                                      </p:cBhvr>
                                      <p:to>
                                        <p:strVal val="visible"/>
                                      </p:to>
                                    </p:set>
                                    <p:animEffect transition="in" filter="barn(inHorizontal)">
                                      <p:cBhvr>
                                        <p:cTn id="7" dur="500"/>
                                        <p:tgtEl>
                                          <p:spTgt spid="48153"/>
                                        </p:tgtEl>
                                      </p:cBhvr>
                                    </p:animEffect>
                                  </p:childTnLst>
                                  <p:subTnLst>
                                    <p:audio>
                                      <p:cMediaNode>
                                        <p:cTn display="0" masterRel="sameClick">
                                          <p:stCondLst>
                                            <p:cond evt="begin" delay="0">
                                              <p:tn val="5"/>
                                            </p:cond>
                                          </p:stCondLst>
                                          <p:endCondLst>
                                            <p:cond evt="onStopAudio" delay="0">
                                              <p:tgtEl>
                                                <p:sldTgt/>
                                              </p:tgtEl>
                                            </p:cond>
                                          </p:endCondLst>
                                        </p:cTn>
                                        <p:tgtEl>
                                          <p:sndTgt r:embed="rId3" name="camera.wav"/>
                                        </p:tgtEl>
                                      </p:cMediaNode>
                                    </p:audio>
                                  </p:subTnLst>
                                </p:cTn>
                              </p:par>
                            </p:childTnLst>
                          </p:cTn>
                        </p:par>
                        <p:par>
                          <p:cTn id="8" fill="hold" nodeType="afterGroup">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48130"/>
                                        </p:tgtEl>
                                        <p:attrNameLst>
                                          <p:attrName>style.visibility</p:attrName>
                                        </p:attrNameLst>
                                      </p:cBhvr>
                                      <p:to>
                                        <p:strVal val="visible"/>
                                      </p:to>
                                    </p:set>
                                    <p:anim calcmode="lin" valueType="num">
                                      <p:cBhvr additive="base">
                                        <p:cTn id="11" dur="500" fill="hold"/>
                                        <p:tgtEl>
                                          <p:spTgt spid="48130"/>
                                        </p:tgtEl>
                                        <p:attrNameLst>
                                          <p:attrName>ppt_x</p:attrName>
                                        </p:attrNameLst>
                                      </p:cBhvr>
                                      <p:tavLst>
                                        <p:tav tm="0">
                                          <p:val>
                                            <p:strVal val="0-#ppt_w/2"/>
                                          </p:val>
                                        </p:tav>
                                        <p:tav tm="100000">
                                          <p:val>
                                            <p:strVal val="#ppt_x"/>
                                          </p:val>
                                        </p:tav>
                                      </p:tavLst>
                                    </p:anim>
                                    <p:anim calcmode="lin" valueType="num">
                                      <p:cBhvr additive="base">
                                        <p:cTn id="12" dur="500" fill="hold"/>
                                        <p:tgtEl>
                                          <p:spTgt spid="48130"/>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9"/>
                                            </p:cond>
                                          </p:stCondLst>
                                          <p:endCondLst>
                                            <p:cond evt="onStopAudio" delay="0">
                                              <p:tgtEl>
                                                <p:sldTgt/>
                                              </p:tgtEl>
                                            </p:cond>
                                          </p:endCondLst>
                                        </p:cTn>
                                        <p:tgtEl>
                                          <p:sndTgt r:embed="rId4" name="laser.wav"/>
                                        </p:tgtEl>
                                      </p:cMediaNode>
                                    </p:audio>
                                  </p:subTnLst>
                                </p:cTn>
                              </p:par>
                            </p:childTnLst>
                          </p:cTn>
                        </p:par>
                        <p:par>
                          <p:cTn id="13" fill="hold">
                            <p:stCondLst>
                              <p:cond delay="1000"/>
                            </p:stCondLst>
                            <p:childTnLst>
                              <p:par>
                                <p:cTn id="14" presetID="2" presetClass="entr" presetSubtype="3" fill="hold" grpId="0" nodeType="afterEffect">
                                  <p:stCondLst>
                                    <p:cond delay="0"/>
                                  </p:stCondLst>
                                  <p:childTnLst>
                                    <p:set>
                                      <p:cBhvr>
                                        <p:cTn id="15" dur="1" fill="hold">
                                          <p:stCondLst>
                                            <p:cond delay="0"/>
                                          </p:stCondLst>
                                        </p:cTn>
                                        <p:tgtEl>
                                          <p:spTgt spid="25"/>
                                        </p:tgtEl>
                                        <p:attrNameLst>
                                          <p:attrName>style.visibility</p:attrName>
                                        </p:attrNameLst>
                                      </p:cBhvr>
                                      <p:to>
                                        <p:strVal val="visible"/>
                                      </p:to>
                                    </p:set>
                                    <p:anim calcmode="lin" valueType="num">
                                      <p:cBhvr additive="base">
                                        <p:cTn id="16" dur="500" fill="hold"/>
                                        <p:tgtEl>
                                          <p:spTgt spid="25"/>
                                        </p:tgtEl>
                                        <p:attrNameLst>
                                          <p:attrName>ppt_x</p:attrName>
                                        </p:attrNameLst>
                                      </p:cBhvr>
                                      <p:tavLst>
                                        <p:tav tm="0">
                                          <p:val>
                                            <p:strVal val="1+#ppt_w/2"/>
                                          </p:val>
                                        </p:tav>
                                        <p:tav tm="100000">
                                          <p:val>
                                            <p:strVal val="#ppt_x"/>
                                          </p:val>
                                        </p:tav>
                                      </p:tavLst>
                                    </p:anim>
                                    <p:anim calcmode="lin" valueType="num">
                                      <p:cBhvr additive="base">
                                        <p:cTn id="17" dur="500" fill="hold"/>
                                        <p:tgtEl>
                                          <p:spTgt spid="25"/>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14"/>
                                            </p:cond>
                                          </p:stCondLst>
                                          <p:endCondLst>
                                            <p:cond evt="onStopAudio" delay="0">
                                              <p:tgtEl>
                                                <p:sldTgt/>
                                              </p:tgtEl>
                                            </p:cond>
                                          </p:endCondLst>
                                        </p:cTn>
                                        <p:tgtEl>
                                          <p:sndTgt r:embed="rId4" name="laser.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0" grpId="0" autoUpdateAnimBg="0"/>
      <p:bldP spid="25" grpId="0" autoUpdateAnimBg="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ext Box 2"/>
          <p:cNvSpPr txBox="1">
            <a:spLocks noChangeArrowheads="1"/>
          </p:cNvSpPr>
          <p:nvPr/>
        </p:nvSpPr>
        <p:spPr bwMode="auto">
          <a:xfrm>
            <a:off x="457200" y="5562600"/>
            <a:ext cx="81534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tr-TR" sz="3200" b="1"/>
              <a:t>CİHAZI YANGININ DOĞDUĞU          YERE TUT</a:t>
            </a:r>
          </a:p>
        </p:txBody>
      </p:sp>
      <p:grpSp>
        <p:nvGrpSpPr>
          <p:cNvPr id="49177" name="Group 25"/>
          <p:cNvGrpSpPr>
            <a:grpSpLocks/>
          </p:cNvGrpSpPr>
          <p:nvPr/>
        </p:nvGrpSpPr>
        <p:grpSpPr bwMode="auto">
          <a:xfrm>
            <a:off x="376238" y="2392363"/>
            <a:ext cx="8393112" cy="2941637"/>
            <a:chOff x="237" y="1507"/>
            <a:chExt cx="5287" cy="1853"/>
          </a:xfrm>
        </p:grpSpPr>
        <p:grpSp>
          <p:nvGrpSpPr>
            <p:cNvPr id="49157" name="Group 5"/>
            <p:cNvGrpSpPr>
              <a:grpSpLocks/>
            </p:cNvGrpSpPr>
            <p:nvPr/>
          </p:nvGrpSpPr>
          <p:grpSpPr bwMode="auto">
            <a:xfrm>
              <a:off x="576" y="1507"/>
              <a:ext cx="4512" cy="365"/>
              <a:chOff x="576" y="1507"/>
              <a:chExt cx="4512" cy="365"/>
            </a:xfrm>
          </p:grpSpPr>
          <p:sp>
            <p:nvSpPr>
              <p:cNvPr id="49158" name="Text Box 6"/>
              <p:cNvSpPr txBox="1">
                <a:spLocks noChangeArrowheads="1"/>
              </p:cNvSpPr>
              <p:nvPr/>
            </p:nvSpPr>
            <p:spPr bwMode="auto">
              <a:xfrm>
                <a:off x="576" y="1507"/>
                <a:ext cx="1824"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tr-TR" sz="3200" b="1">
                    <a:solidFill>
                      <a:srgbClr val="FF3300"/>
                    </a:solidFill>
                  </a:rPr>
                  <a:t>YANLIŞ</a:t>
                </a:r>
              </a:p>
            </p:txBody>
          </p:sp>
          <p:sp>
            <p:nvSpPr>
              <p:cNvPr id="49159" name="Text Box 7"/>
              <p:cNvSpPr txBox="1">
                <a:spLocks noChangeArrowheads="1"/>
              </p:cNvSpPr>
              <p:nvPr/>
            </p:nvSpPr>
            <p:spPr bwMode="auto">
              <a:xfrm>
                <a:off x="3408" y="1507"/>
                <a:ext cx="1680"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tr-TR" sz="3200" b="1">
                    <a:solidFill>
                      <a:srgbClr val="00CC00"/>
                    </a:solidFill>
                  </a:rPr>
                  <a:t>DOĞRU</a:t>
                </a:r>
              </a:p>
            </p:txBody>
          </p:sp>
        </p:grpSp>
        <p:graphicFrame>
          <p:nvGraphicFramePr>
            <p:cNvPr id="49171" name="Object 19"/>
            <p:cNvGraphicFramePr>
              <a:graphicFrameLocks noChangeAspect="1"/>
            </p:cNvGraphicFramePr>
            <p:nvPr/>
          </p:nvGraphicFramePr>
          <p:xfrm>
            <a:off x="237" y="1872"/>
            <a:ext cx="5287" cy="1488"/>
          </p:xfrm>
          <a:graphic>
            <a:graphicData uri="http://schemas.openxmlformats.org/presentationml/2006/ole">
              <mc:AlternateContent xmlns:mc="http://schemas.openxmlformats.org/markup-compatibility/2006">
                <mc:Choice xmlns:v="urn:schemas-microsoft-com:vml" Requires="v">
                  <p:oleObj spid="_x0000_s37905" name="Bit Eşlem Resmi" r:id="rId5" imgW="8392696" imgH="2362530" progId="PBrush">
                    <p:embed/>
                  </p:oleObj>
                </mc:Choice>
                <mc:Fallback>
                  <p:oleObj name="Bit Eşlem Resmi" r:id="rId5" imgW="8392696" imgH="2362530" progId="PBrush">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7" y="1872"/>
                          <a:ext cx="5287" cy="1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49172" name="Picture 20" descr="flame2"/>
            <p:cNvPicPr>
              <a:picLocks noChangeAspect="1" noChangeArrowheads="1" noCrop="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320" y="2764"/>
              <a:ext cx="768" cy="452"/>
            </a:xfrm>
            <a:prstGeom prst="rect">
              <a:avLst/>
            </a:prstGeom>
            <a:noFill/>
            <a:extLst>
              <a:ext uri="{909E8E84-426E-40DD-AFC4-6F175D3DCCD1}">
                <a14:hiddenFill xmlns:a14="http://schemas.microsoft.com/office/drawing/2010/main">
                  <a:solidFill>
                    <a:srgbClr val="FFFFFF"/>
                  </a:solidFill>
                </a14:hiddenFill>
              </a:ext>
            </a:extLst>
          </p:spPr>
        </p:pic>
        <p:pic>
          <p:nvPicPr>
            <p:cNvPr id="49173" name="Picture 21" descr="flame2"/>
            <p:cNvPicPr>
              <a:picLocks noChangeAspect="1" noChangeArrowheads="1" noCrop="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680" y="2736"/>
              <a:ext cx="720" cy="500"/>
            </a:xfrm>
            <a:prstGeom prst="rect">
              <a:avLst/>
            </a:prstGeom>
            <a:noFill/>
            <a:extLst>
              <a:ext uri="{909E8E84-426E-40DD-AFC4-6F175D3DCCD1}">
                <a14:hiddenFill xmlns:a14="http://schemas.microsoft.com/office/drawing/2010/main">
                  <a:solidFill>
                    <a:srgbClr val="FFFFFF"/>
                  </a:solidFill>
                </a14:hiddenFill>
              </a:ext>
            </a:extLst>
          </p:spPr>
        </p:pic>
        <p:sp>
          <p:nvSpPr>
            <p:cNvPr id="49174" name="Line 22"/>
            <p:cNvSpPr>
              <a:spLocks noChangeShapeType="1"/>
            </p:cNvSpPr>
            <p:nvPr/>
          </p:nvSpPr>
          <p:spPr bwMode="auto">
            <a:xfrm>
              <a:off x="1176" y="2736"/>
              <a:ext cx="1224" cy="0"/>
            </a:xfrm>
            <a:prstGeom prst="line">
              <a:avLst/>
            </a:prstGeom>
            <a:noFill/>
            <a:ln w="285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49175" name="Line 23"/>
            <p:cNvSpPr>
              <a:spLocks noChangeShapeType="1"/>
            </p:cNvSpPr>
            <p:nvPr/>
          </p:nvSpPr>
          <p:spPr bwMode="auto">
            <a:xfrm>
              <a:off x="4320" y="2784"/>
              <a:ext cx="768" cy="0"/>
            </a:xfrm>
            <a:prstGeom prst="line">
              <a:avLst/>
            </a:prstGeom>
            <a:noFill/>
            <a:ln w="8890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grpSp>
      <p:sp>
        <p:nvSpPr>
          <p:cNvPr id="49178" name="Text Box 26"/>
          <p:cNvSpPr txBox="1">
            <a:spLocks noChangeArrowheads="1"/>
          </p:cNvSpPr>
          <p:nvPr/>
        </p:nvSpPr>
        <p:spPr bwMode="auto">
          <a:xfrm>
            <a:off x="5830888" y="6583363"/>
            <a:ext cx="33131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tr-TR"/>
          </a:p>
        </p:txBody>
      </p:sp>
      <p:sp>
        <p:nvSpPr>
          <p:cNvPr id="25" name="Text Box 13"/>
          <p:cNvSpPr txBox="1">
            <a:spLocks noChangeArrowheads="1"/>
          </p:cNvSpPr>
          <p:nvPr/>
        </p:nvSpPr>
        <p:spPr bwMode="auto">
          <a:xfrm>
            <a:off x="628328" y="476672"/>
            <a:ext cx="788734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tr-TR" sz="2800" b="1" dirty="0">
                <a:solidFill>
                  <a:srgbClr val="FF0000"/>
                </a:solidFill>
              </a:rPr>
              <a:t>BİR YANGIN SÖNDÜRME </a:t>
            </a:r>
            <a:r>
              <a:rPr lang="tr-TR" sz="2800" b="1" dirty="0" smtClean="0">
                <a:solidFill>
                  <a:srgbClr val="FF0000"/>
                </a:solidFill>
              </a:rPr>
              <a:t>TÜPÜ NASIL </a:t>
            </a:r>
            <a:r>
              <a:rPr lang="tr-TR" sz="2800" b="1" dirty="0">
                <a:solidFill>
                  <a:srgbClr val="FF0000"/>
                </a:solidFill>
              </a:rPr>
              <a:t>KULLANILIR?</a:t>
            </a:r>
          </a:p>
        </p:txBody>
      </p:sp>
      <p:sp>
        <p:nvSpPr>
          <p:cNvPr id="2" name="Veri Yer Tutucusu 1"/>
          <p:cNvSpPr>
            <a:spLocks noGrp="1"/>
          </p:cNvSpPr>
          <p:nvPr>
            <p:ph type="dt" sz="half" idx="10"/>
          </p:nvPr>
        </p:nvSpPr>
        <p:spPr/>
        <p:txBody>
          <a:bodyPr/>
          <a:lstStyle/>
          <a:p>
            <a:fld id="{AD810BAB-7426-44C1-8F75-729ECA54F5DF}" type="datetime10">
              <a:rPr lang="tr-TR" smtClean="0"/>
              <a:t>17:22</a:t>
            </a:fld>
            <a:endParaRPr lang="tr-TR"/>
          </a:p>
        </p:txBody>
      </p:sp>
      <p:sp>
        <p:nvSpPr>
          <p:cNvPr id="3" name="Slayt Numarası Yer Tutucusu 2"/>
          <p:cNvSpPr>
            <a:spLocks noGrp="1"/>
          </p:cNvSpPr>
          <p:nvPr>
            <p:ph type="sldNum" sz="quarter" idx="12"/>
          </p:nvPr>
        </p:nvSpPr>
        <p:spPr/>
        <p:txBody>
          <a:bodyPr/>
          <a:lstStyle/>
          <a:p>
            <a:fld id="{9B5D9E56-A432-4385-BBE3-44EE42913F6E}" type="slidenum">
              <a:rPr lang="tr-TR" smtClean="0"/>
              <a:pPr/>
              <a:t>64</a:t>
            </a:fld>
            <a:endParaRPr lang="tr-TR"/>
          </a:p>
        </p:txBody>
      </p:sp>
    </p:spTree>
    <p:extLst>
      <p:ext uri="{BB962C8B-B14F-4D97-AF65-F5344CB8AC3E}">
        <p14:creationId xmlns:p14="http://schemas.microsoft.com/office/powerpoint/2010/main" val="27570874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26" fill="hold" nodeType="afterEffect">
                                  <p:stCondLst>
                                    <p:cond delay="0"/>
                                  </p:stCondLst>
                                  <p:childTnLst>
                                    <p:set>
                                      <p:cBhvr>
                                        <p:cTn id="6" dur="1" fill="hold">
                                          <p:stCondLst>
                                            <p:cond delay="0"/>
                                          </p:stCondLst>
                                        </p:cTn>
                                        <p:tgtEl>
                                          <p:spTgt spid="49177"/>
                                        </p:tgtEl>
                                        <p:attrNameLst>
                                          <p:attrName>style.visibility</p:attrName>
                                        </p:attrNameLst>
                                      </p:cBhvr>
                                      <p:to>
                                        <p:strVal val="visible"/>
                                      </p:to>
                                    </p:set>
                                    <p:animEffect transition="in" filter="barn(inHorizontal)">
                                      <p:cBhvr>
                                        <p:cTn id="7" dur="500"/>
                                        <p:tgtEl>
                                          <p:spTgt spid="49177"/>
                                        </p:tgtEl>
                                      </p:cBhvr>
                                    </p:animEffect>
                                  </p:childTnLst>
                                  <p:subTnLst>
                                    <p:audio>
                                      <p:cMediaNode>
                                        <p:cTn display="0" masterRel="sameClick">
                                          <p:stCondLst>
                                            <p:cond evt="begin" delay="0">
                                              <p:tn val="5"/>
                                            </p:cond>
                                          </p:stCondLst>
                                          <p:endCondLst>
                                            <p:cond evt="onStopAudio" delay="0">
                                              <p:tgtEl>
                                                <p:sldTgt/>
                                              </p:tgtEl>
                                            </p:cond>
                                          </p:endCondLst>
                                        </p:cTn>
                                        <p:tgtEl>
                                          <p:sndTgt r:embed="rId3" name="camera.wav"/>
                                        </p:tgtEl>
                                      </p:cMediaNode>
                                    </p:audio>
                                  </p:subTnLst>
                                </p:cTn>
                              </p:par>
                            </p:childTnLst>
                          </p:cTn>
                        </p:par>
                        <p:par>
                          <p:cTn id="8" fill="hold" nodeType="afterGroup">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49154"/>
                                        </p:tgtEl>
                                        <p:attrNameLst>
                                          <p:attrName>style.visibility</p:attrName>
                                        </p:attrNameLst>
                                      </p:cBhvr>
                                      <p:to>
                                        <p:strVal val="visible"/>
                                      </p:to>
                                    </p:set>
                                    <p:anim calcmode="lin" valueType="num">
                                      <p:cBhvr additive="base">
                                        <p:cTn id="11" dur="500" fill="hold"/>
                                        <p:tgtEl>
                                          <p:spTgt spid="49154"/>
                                        </p:tgtEl>
                                        <p:attrNameLst>
                                          <p:attrName>ppt_x</p:attrName>
                                        </p:attrNameLst>
                                      </p:cBhvr>
                                      <p:tavLst>
                                        <p:tav tm="0">
                                          <p:val>
                                            <p:strVal val="0-#ppt_w/2"/>
                                          </p:val>
                                        </p:tav>
                                        <p:tav tm="100000">
                                          <p:val>
                                            <p:strVal val="#ppt_x"/>
                                          </p:val>
                                        </p:tav>
                                      </p:tavLst>
                                    </p:anim>
                                    <p:anim calcmode="lin" valueType="num">
                                      <p:cBhvr additive="base">
                                        <p:cTn id="12" dur="500" fill="hold"/>
                                        <p:tgtEl>
                                          <p:spTgt spid="49154"/>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9"/>
                                            </p:cond>
                                          </p:stCondLst>
                                          <p:endCondLst>
                                            <p:cond evt="onStopAudio" delay="0">
                                              <p:tgtEl>
                                                <p:sldTgt/>
                                              </p:tgtEl>
                                            </p:cond>
                                          </p:endCondLst>
                                        </p:cTn>
                                        <p:tgtEl>
                                          <p:sndTgt r:embed="rId4" name="laser.wav"/>
                                        </p:tgtEl>
                                      </p:cMediaNode>
                                    </p:audio>
                                  </p:subTnLst>
                                </p:cTn>
                              </p:par>
                            </p:childTnLst>
                          </p:cTn>
                        </p:par>
                        <p:par>
                          <p:cTn id="13" fill="hold">
                            <p:stCondLst>
                              <p:cond delay="1000"/>
                            </p:stCondLst>
                            <p:childTnLst>
                              <p:par>
                                <p:cTn id="14" presetID="2" presetClass="entr" presetSubtype="3" fill="hold" grpId="0" nodeType="afterEffect">
                                  <p:stCondLst>
                                    <p:cond delay="0"/>
                                  </p:stCondLst>
                                  <p:childTnLst>
                                    <p:set>
                                      <p:cBhvr>
                                        <p:cTn id="15" dur="1" fill="hold">
                                          <p:stCondLst>
                                            <p:cond delay="0"/>
                                          </p:stCondLst>
                                        </p:cTn>
                                        <p:tgtEl>
                                          <p:spTgt spid="25"/>
                                        </p:tgtEl>
                                        <p:attrNameLst>
                                          <p:attrName>style.visibility</p:attrName>
                                        </p:attrNameLst>
                                      </p:cBhvr>
                                      <p:to>
                                        <p:strVal val="visible"/>
                                      </p:to>
                                    </p:set>
                                    <p:anim calcmode="lin" valueType="num">
                                      <p:cBhvr additive="base">
                                        <p:cTn id="16" dur="500" fill="hold"/>
                                        <p:tgtEl>
                                          <p:spTgt spid="25"/>
                                        </p:tgtEl>
                                        <p:attrNameLst>
                                          <p:attrName>ppt_x</p:attrName>
                                        </p:attrNameLst>
                                      </p:cBhvr>
                                      <p:tavLst>
                                        <p:tav tm="0">
                                          <p:val>
                                            <p:strVal val="1+#ppt_w/2"/>
                                          </p:val>
                                        </p:tav>
                                        <p:tav tm="100000">
                                          <p:val>
                                            <p:strVal val="#ppt_x"/>
                                          </p:val>
                                        </p:tav>
                                      </p:tavLst>
                                    </p:anim>
                                    <p:anim calcmode="lin" valueType="num">
                                      <p:cBhvr additive="base">
                                        <p:cTn id="17" dur="500" fill="hold"/>
                                        <p:tgtEl>
                                          <p:spTgt spid="25"/>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14"/>
                                            </p:cond>
                                          </p:stCondLst>
                                          <p:endCondLst>
                                            <p:cond evt="onStopAudio" delay="0">
                                              <p:tgtEl>
                                                <p:sldTgt/>
                                              </p:tgtEl>
                                            </p:cond>
                                          </p:endCondLst>
                                        </p:cTn>
                                        <p:tgtEl>
                                          <p:sndTgt r:embed="rId4" name="laser.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4" grpId="0" autoUpdateAnimBg="0"/>
      <p:bldP spid="25" grpId="0" autoUpdateAnimBg="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ext Box 2"/>
          <p:cNvSpPr txBox="1">
            <a:spLocks noChangeArrowheads="1"/>
          </p:cNvSpPr>
          <p:nvPr/>
        </p:nvSpPr>
        <p:spPr bwMode="auto">
          <a:xfrm>
            <a:off x="457200" y="5562600"/>
            <a:ext cx="81534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tr-TR" sz="3200" b="1"/>
              <a:t>EVVELA ÖNÜ SONRA İLERİYİ SÖNDÜR</a:t>
            </a:r>
          </a:p>
        </p:txBody>
      </p:sp>
      <p:grpSp>
        <p:nvGrpSpPr>
          <p:cNvPr id="50201" name="Group 25"/>
          <p:cNvGrpSpPr>
            <a:grpSpLocks/>
          </p:cNvGrpSpPr>
          <p:nvPr/>
        </p:nvGrpSpPr>
        <p:grpSpPr bwMode="auto">
          <a:xfrm>
            <a:off x="376238" y="2392363"/>
            <a:ext cx="8393112" cy="2865437"/>
            <a:chOff x="237" y="1507"/>
            <a:chExt cx="5287" cy="1805"/>
          </a:xfrm>
        </p:grpSpPr>
        <p:grpSp>
          <p:nvGrpSpPr>
            <p:cNvPr id="50181" name="Group 5"/>
            <p:cNvGrpSpPr>
              <a:grpSpLocks/>
            </p:cNvGrpSpPr>
            <p:nvPr/>
          </p:nvGrpSpPr>
          <p:grpSpPr bwMode="auto">
            <a:xfrm>
              <a:off x="576" y="1507"/>
              <a:ext cx="4512" cy="365"/>
              <a:chOff x="576" y="1507"/>
              <a:chExt cx="4512" cy="365"/>
            </a:xfrm>
          </p:grpSpPr>
          <p:sp>
            <p:nvSpPr>
              <p:cNvPr id="50182" name="Text Box 6"/>
              <p:cNvSpPr txBox="1">
                <a:spLocks noChangeArrowheads="1"/>
              </p:cNvSpPr>
              <p:nvPr/>
            </p:nvSpPr>
            <p:spPr bwMode="auto">
              <a:xfrm>
                <a:off x="576" y="1507"/>
                <a:ext cx="1824"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tr-TR" sz="3200" b="1">
                    <a:solidFill>
                      <a:srgbClr val="FF3300"/>
                    </a:solidFill>
                  </a:rPr>
                  <a:t>YANLIŞ</a:t>
                </a:r>
              </a:p>
            </p:txBody>
          </p:sp>
          <p:sp>
            <p:nvSpPr>
              <p:cNvPr id="50183" name="Text Box 7"/>
              <p:cNvSpPr txBox="1">
                <a:spLocks noChangeArrowheads="1"/>
              </p:cNvSpPr>
              <p:nvPr/>
            </p:nvSpPr>
            <p:spPr bwMode="auto">
              <a:xfrm>
                <a:off x="3408" y="1507"/>
                <a:ext cx="1680"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tr-TR" sz="3200" b="1">
                    <a:solidFill>
                      <a:srgbClr val="00CC00"/>
                    </a:solidFill>
                  </a:rPr>
                  <a:t>DOĞRU</a:t>
                </a:r>
              </a:p>
            </p:txBody>
          </p:sp>
        </p:grpSp>
        <p:graphicFrame>
          <p:nvGraphicFramePr>
            <p:cNvPr id="50195" name="Object 19"/>
            <p:cNvGraphicFramePr>
              <a:graphicFrameLocks noChangeAspect="1"/>
            </p:cNvGraphicFramePr>
            <p:nvPr/>
          </p:nvGraphicFramePr>
          <p:xfrm>
            <a:off x="237" y="1872"/>
            <a:ext cx="5287" cy="1440"/>
          </p:xfrm>
          <a:graphic>
            <a:graphicData uri="http://schemas.openxmlformats.org/presentationml/2006/ole">
              <mc:AlternateContent xmlns:mc="http://schemas.openxmlformats.org/markup-compatibility/2006">
                <mc:Choice xmlns:v="urn:schemas-microsoft-com:vml" Requires="v">
                  <p:oleObj spid="_x0000_s38929" name="Bit Eşlem Resmi" r:id="rId5" imgW="8392696" imgH="2285714" progId="PBrush">
                    <p:embed/>
                  </p:oleObj>
                </mc:Choice>
                <mc:Fallback>
                  <p:oleObj name="Bit Eşlem Resmi" r:id="rId5" imgW="8392696" imgH="2285714" progId="PBrush">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7" y="1872"/>
                          <a:ext cx="5287" cy="14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50196" name="Picture 20" descr="flame2"/>
            <p:cNvPicPr>
              <a:picLocks noChangeAspect="1" noChangeArrowheads="1" noCrop="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272" y="2544"/>
              <a:ext cx="1056" cy="596"/>
            </a:xfrm>
            <a:prstGeom prst="rect">
              <a:avLst/>
            </a:prstGeom>
            <a:noFill/>
            <a:extLst>
              <a:ext uri="{909E8E84-426E-40DD-AFC4-6F175D3DCCD1}">
                <a14:hiddenFill xmlns:a14="http://schemas.microsoft.com/office/drawing/2010/main">
                  <a:solidFill>
                    <a:srgbClr val="FFFFFF"/>
                  </a:solidFill>
                </a14:hiddenFill>
              </a:ext>
            </a:extLst>
          </p:spPr>
        </p:pic>
        <p:pic>
          <p:nvPicPr>
            <p:cNvPr id="50197" name="Picture 21" descr="flame2"/>
            <p:cNvPicPr>
              <a:picLocks noChangeAspect="1" noChangeArrowheads="1" noCrop="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632" y="2428"/>
              <a:ext cx="960" cy="740"/>
            </a:xfrm>
            <a:prstGeom prst="rect">
              <a:avLst/>
            </a:prstGeom>
            <a:noFill/>
            <a:extLst>
              <a:ext uri="{909E8E84-426E-40DD-AFC4-6F175D3DCCD1}">
                <a14:hiddenFill xmlns:a14="http://schemas.microsoft.com/office/drawing/2010/main">
                  <a:solidFill>
                    <a:srgbClr val="FFFFFF"/>
                  </a:solidFill>
                </a14:hiddenFill>
              </a:ext>
            </a:extLst>
          </p:spPr>
        </p:pic>
        <p:sp>
          <p:nvSpPr>
            <p:cNvPr id="50198" name="Line 22"/>
            <p:cNvSpPr>
              <a:spLocks noChangeShapeType="1"/>
            </p:cNvSpPr>
            <p:nvPr/>
          </p:nvSpPr>
          <p:spPr bwMode="auto">
            <a:xfrm>
              <a:off x="1464" y="2448"/>
              <a:ext cx="1224" cy="0"/>
            </a:xfrm>
            <a:prstGeom prst="line">
              <a:avLst/>
            </a:prstGeom>
            <a:noFill/>
            <a:ln w="571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50199" name="Line 23"/>
            <p:cNvSpPr>
              <a:spLocks noChangeShapeType="1"/>
            </p:cNvSpPr>
            <p:nvPr/>
          </p:nvSpPr>
          <p:spPr bwMode="auto">
            <a:xfrm>
              <a:off x="4176" y="2544"/>
              <a:ext cx="1224" cy="0"/>
            </a:xfrm>
            <a:prstGeom prst="line">
              <a:avLst/>
            </a:prstGeom>
            <a:noFill/>
            <a:ln w="285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grpSp>
      <p:sp>
        <p:nvSpPr>
          <p:cNvPr id="50202" name="Text Box 26"/>
          <p:cNvSpPr txBox="1">
            <a:spLocks noChangeArrowheads="1"/>
          </p:cNvSpPr>
          <p:nvPr/>
        </p:nvSpPr>
        <p:spPr bwMode="auto">
          <a:xfrm>
            <a:off x="5830888" y="6583363"/>
            <a:ext cx="33131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tr-TR"/>
          </a:p>
        </p:txBody>
      </p:sp>
      <p:sp>
        <p:nvSpPr>
          <p:cNvPr id="25" name="Text Box 13"/>
          <p:cNvSpPr txBox="1">
            <a:spLocks noChangeArrowheads="1"/>
          </p:cNvSpPr>
          <p:nvPr/>
        </p:nvSpPr>
        <p:spPr bwMode="auto">
          <a:xfrm>
            <a:off x="628328" y="476672"/>
            <a:ext cx="788734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tr-TR" sz="2800" b="1" dirty="0">
                <a:solidFill>
                  <a:srgbClr val="FF0000"/>
                </a:solidFill>
              </a:rPr>
              <a:t>BİR YANGIN SÖNDÜRME </a:t>
            </a:r>
            <a:r>
              <a:rPr lang="tr-TR" sz="2800" b="1" dirty="0" smtClean="0">
                <a:solidFill>
                  <a:srgbClr val="FF0000"/>
                </a:solidFill>
              </a:rPr>
              <a:t>TÜPÜ NASIL </a:t>
            </a:r>
            <a:r>
              <a:rPr lang="tr-TR" sz="2800" b="1" dirty="0">
                <a:solidFill>
                  <a:srgbClr val="FF0000"/>
                </a:solidFill>
              </a:rPr>
              <a:t>KULLANILIR?</a:t>
            </a:r>
          </a:p>
        </p:txBody>
      </p:sp>
      <p:sp>
        <p:nvSpPr>
          <p:cNvPr id="2" name="Veri Yer Tutucusu 1"/>
          <p:cNvSpPr>
            <a:spLocks noGrp="1"/>
          </p:cNvSpPr>
          <p:nvPr>
            <p:ph type="dt" sz="half" idx="10"/>
          </p:nvPr>
        </p:nvSpPr>
        <p:spPr/>
        <p:txBody>
          <a:bodyPr/>
          <a:lstStyle/>
          <a:p>
            <a:fld id="{CB8C949B-9DA8-42E1-A38A-F57D0A8638DF}" type="datetime10">
              <a:rPr lang="tr-TR" smtClean="0"/>
              <a:t>17:22</a:t>
            </a:fld>
            <a:endParaRPr lang="tr-TR"/>
          </a:p>
        </p:txBody>
      </p:sp>
      <p:sp>
        <p:nvSpPr>
          <p:cNvPr id="3" name="Slayt Numarası Yer Tutucusu 2"/>
          <p:cNvSpPr>
            <a:spLocks noGrp="1"/>
          </p:cNvSpPr>
          <p:nvPr>
            <p:ph type="sldNum" sz="quarter" idx="12"/>
          </p:nvPr>
        </p:nvSpPr>
        <p:spPr/>
        <p:txBody>
          <a:bodyPr/>
          <a:lstStyle/>
          <a:p>
            <a:fld id="{9B5D9E56-A432-4385-BBE3-44EE42913F6E}" type="slidenum">
              <a:rPr lang="tr-TR" smtClean="0"/>
              <a:pPr/>
              <a:t>65</a:t>
            </a:fld>
            <a:endParaRPr lang="tr-TR"/>
          </a:p>
        </p:txBody>
      </p:sp>
    </p:spTree>
    <p:extLst>
      <p:ext uri="{BB962C8B-B14F-4D97-AF65-F5344CB8AC3E}">
        <p14:creationId xmlns:p14="http://schemas.microsoft.com/office/powerpoint/2010/main" val="11376951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26" fill="hold" nodeType="afterEffect">
                                  <p:stCondLst>
                                    <p:cond delay="0"/>
                                  </p:stCondLst>
                                  <p:childTnLst>
                                    <p:set>
                                      <p:cBhvr>
                                        <p:cTn id="6" dur="1" fill="hold">
                                          <p:stCondLst>
                                            <p:cond delay="0"/>
                                          </p:stCondLst>
                                        </p:cTn>
                                        <p:tgtEl>
                                          <p:spTgt spid="50201"/>
                                        </p:tgtEl>
                                        <p:attrNameLst>
                                          <p:attrName>style.visibility</p:attrName>
                                        </p:attrNameLst>
                                      </p:cBhvr>
                                      <p:to>
                                        <p:strVal val="visible"/>
                                      </p:to>
                                    </p:set>
                                    <p:animEffect transition="in" filter="barn(inHorizontal)">
                                      <p:cBhvr>
                                        <p:cTn id="7" dur="500"/>
                                        <p:tgtEl>
                                          <p:spTgt spid="50201"/>
                                        </p:tgtEl>
                                      </p:cBhvr>
                                    </p:animEffect>
                                  </p:childTnLst>
                                  <p:subTnLst>
                                    <p:audio>
                                      <p:cMediaNode>
                                        <p:cTn display="0" masterRel="sameClick">
                                          <p:stCondLst>
                                            <p:cond evt="begin" delay="0">
                                              <p:tn val="5"/>
                                            </p:cond>
                                          </p:stCondLst>
                                          <p:endCondLst>
                                            <p:cond evt="onStopAudio" delay="0">
                                              <p:tgtEl>
                                                <p:sldTgt/>
                                              </p:tgtEl>
                                            </p:cond>
                                          </p:endCondLst>
                                        </p:cTn>
                                        <p:tgtEl>
                                          <p:sndTgt r:embed="rId3" name="camera.wav"/>
                                        </p:tgtEl>
                                      </p:cMediaNode>
                                    </p:audio>
                                  </p:subTnLst>
                                </p:cTn>
                              </p:par>
                            </p:childTnLst>
                          </p:cTn>
                        </p:par>
                        <p:par>
                          <p:cTn id="8" fill="hold" nodeType="afterGroup">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50178"/>
                                        </p:tgtEl>
                                        <p:attrNameLst>
                                          <p:attrName>style.visibility</p:attrName>
                                        </p:attrNameLst>
                                      </p:cBhvr>
                                      <p:to>
                                        <p:strVal val="visible"/>
                                      </p:to>
                                    </p:set>
                                    <p:anim calcmode="lin" valueType="num">
                                      <p:cBhvr additive="base">
                                        <p:cTn id="11" dur="500" fill="hold"/>
                                        <p:tgtEl>
                                          <p:spTgt spid="50178"/>
                                        </p:tgtEl>
                                        <p:attrNameLst>
                                          <p:attrName>ppt_x</p:attrName>
                                        </p:attrNameLst>
                                      </p:cBhvr>
                                      <p:tavLst>
                                        <p:tav tm="0">
                                          <p:val>
                                            <p:strVal val="0-#ppt_w/2"/>
                                          </p:val>
                                        </p:tav>
                                        <p:tav tm="100000">
                                          <p:val>
                                            <p:strVal val="#ppt_x"/>
                                          </p:val>
                                        </p:tav>
                                      </p:tavLst>
                                    </p:anim>
                                    <p:anim calcmode="lin" valueType="num">
                                      <p:cBhvr additive="base">
                                        <p:cTn id="12" dur="500" fill="hold"/>
                                        <p:tgtEl>
                                          <p:spTgt spid="50178"/>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9"/>
                                            </p:cond>
                                          </p:stCondLst>
                                          <p:endCondLst>
                                            <p:cond evt="onStopAudio" delay="0">
                                              <p:tgtEl>
                                                <p:sldTgt/>
                                              </p:tgtEl>
                                            </p:cond>
                                          </p:endCondLst>
                                        </p:cTn>
                                        <p:tgtEl>
                                          <p:sndTgt r:embed="rId4" name="laser.wav"/>
                                        </p:tgtEl>
                                      </p:cMediaNode>
                                    </p:audio>
                                  </p:subTnLst>
                                </p:cTn>
                              </p:par>
                            </p:childTnLst>
                          </p:cTn>
                        </p:par>
                        <p:par>
                          <p:cTn id="13" fill="hold">
                            <p:stCondLst>
                              <p:cond delay="1000"/>
                            </p:stCondLst>
                            <p:childTnLst>
                              <p:par>
                                <p:cTn id="14" presetID="2" presetClass="entr" presetSubtype="3" fill="hold" grpId="0" nodeType="afterEffect">
                                  <p:stCondLst>
                                    <p:cond delay="0"/>
                                  </p:stCondLst>
                                  <p:childTnLst>
                                    <p:set>
                                      <p:cBhvr>
                                        <p:cTn id="15" dur="1" fill="hold">
                                          <p:stCondLst>
                                            <p:cond delay="0"/>
                                          </p:stCondLst>
                                        </p:cTn>
                                        <p:tgtEl>
                                          <p:spTgt spid="25"/>
                                        </p:tgtEl>
                                        <p:attrNameLst>
                                          <p:attrName>style.visibility</p:attrName>
                                        </p:attrNameLst>
                                      </p:cBhvr>
                                      <p:to>
                                        <p:strVal val="visible"/>
                                      </p:to>
                                    </p:set>
                                    <p:anim calcmode="lin" valueType="num">
                                      <p:cBhvr additive="base">
                                        <p:cTn id="16" dur="500" fill="hold"/>
                                        <p:tgtEl>
                                          <p:spTgt spid="25"/>
                                        </p:tgtEl>
                                        <p:attrNameLst>
                                          <p:attrName>ppt_x</p:attrName>
                                        </p:attrNameLst>
                                      </p:cBhvr>
                                      <p:tavLst>
                                        <p:tav tm="0">
                                          <p:val>
                                            <p:strVal val="1+#ppt_w/2"/>
                                          </p:val>
                                        </p:tav>
                                        <p:tav tm="100000">
                                          <p:val>
                                            <p:strVal val="#ppt_x"/>
                                          </p:val>
                                        </p:tav>
                                      </p:tavLst>
                                    </p:anim>
                                    <p:anim calcmode="lin" valueType="num">
                                      <p:cBhvr additive="base">
                                        <p:cTn id="17" dur="500" fill="hold"/>
                                        <p:tgtEl>
                                          <p:spTgt spid="25"/>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14"/>
                                            </p:cond>
                                          </p:stCondLst>
                                          <p:endCondLst>
                                            <p:cond evt="onStopAudio" delay="0">
                                              <p:tgtEl>
                                                <p:sldTgt/>
                                              </p:tgtEl>
                                            </p:cond>
                                          </p:endCondLst>
                                        </p:cTn>
                                        <p:tgtEl>
                                          <p:sndTgt r:embed="rId4" name="laser.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78" grpId="0" autoUpdateAnimBg="0"/>
      <p:bldP spid="25" grpId="0" autoUpdateAnimBg="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ext Box 2"/>
          <p:cNvSpPr txBox="1">
            <a:spLocks noChangeArrowheads="1"/>
          </p:cNvSpPr>
          <p:nvPr/>
        </p:nvSpPr>
        <p:spPr bwMode="auto">
          <a:xfrm>
            <a:off x="457200" y="5562600"/>
            <a:ext cx="81534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tr-TR" sz="3200" b="1"/>
              <a:t>YANGIN TAMAMEN SÖNMEDEN AYRILMA</a:t>
            </a:r>
          </a:p>
        </p:txBody>
      </p:sp>
      <p:sp>
        <p:nvSpPr>
          <p:cNvPr id="51204" name="Rectangle 4"/>
          <p:cNvSpPr>
            <a:spLocks noChangeArrowheads="1"/>
          </p:cNvSpPr>
          <p:nvPr/>
        </p:nvSpPr>
        <p:spPr bwMode="auto">
          <a:xfrm>
            <a:off x="1828800" y="152400"/>
            <a:ext cx="5486400" cy="762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grpSp>
        <p:nvGrpSpPr>
          <p:cNvPr id="51223" name="Group 23"/>
          <p:cNvGrpSpPr>
            <a:grpSpLocks/>
          </p:cNvGrpSpPr>
          <p:nvPr/>
        </p:nvGrpSpPr>
        <p:grpSpPr bwMode="auto">
          <a:xfrm>
            <a:off x="382588" y="2392363"/>
            <a:ext cx="8380412" cy="2865437"/>
            <a:chOff x="241" y="1507"/>
            <a:chExt cx="5279" cy="1805"/>
          </a:xfrm>
        </p:grpSpPr>
        <p:grpSp>
          <p:nvGrpSpPr>
            <p:cNvPr id="51205" name="Group 5"/>
            <p:cNvGrpSpPr>
              <a:grpSpLocks/>
            </p:cNvGrpSpPr>
            <p:nvPr/>
          </p:nvGrpSpPr>
          <p:grpSpPr bwMode="auto">
            <a:xfrm>
              <a:off x="576" y="1507"/>
              <a:ext cx="4512" cy="365"/>
              <a:chOff x="576" y="1507"/>
              <a:chExt cx="4512" cy="365"/>
            </a:xfrm>
          </p:grpSpPr>
          <p:sp>
            <p:nvSpPr>
              <p:cNvPr id="51206" name="Text Box 6"/>
              <p:cNvSpPr txBox="1">
                <a:spLocks noChangeArrowheads="1"/>
              </p:cNvSpPr>
              <p:nvPr/>
            </p:nvSpPr>
            <p:spPr bwMode="auto">
              <a:xfrm>
                <a:off x="576" y="1507"/>
                <a:ext cx="1824"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tr-TR" sz="3200" b="1">
                    <a:solidFill>
                      <a:srgbClr val="FF3300"/>
                    </a:solidFill>
                  </a:rPr>
                  <a:t>YANLIŞ</a:t>
                </a:r>
              </a:p>
            </p:txBody>
          </p:sp>
          <p:sp>
            <p:nvSpPr>
              <p:cNvPr id="51207" name="Text Box 7"/>
              <p:cNvSpPr txBox="1">
                <a:spLocks noChangeArrowheads="1"/>
              </p:cNvSpPr>
              <p:nvPr/>
            </p:nvSpPr>
            <p:spPr bwMode="auto">
              <a:xfrm>
                <a:off x="3408" y="1507"/>
                <a:ext cx="1680"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tr-TR" sz="3200" b="1">
                    <a:solidFill>
                      <a:srgbClr val="00CC00"/>
                    </a:solidFill>
                  </a:rPr>
                  <a:t>DOĞRU</a:t>
                </a:r>
              </a:p>
            </p:txBody>
          </p:sp>
        </p:grpSp>
        <p:graphicFrame>
          <p:nvGraphicFramePr>
            <p:cNvPr id="51218" name="Object 18"/>
            <p:cNvGraphicFramePr>
              <a:graphicFrameLocks noChangeAspect="1"/>
            </p:cNvGraphicFramePr>
            <p:nvPr/>
          </p:nvGraphicFramePr>
          <p:xfrm>
            <a:off x="241" y="1872"/>
            <a:ext cx="5279" cy="1440"/>
          </p:xfrm>
          <a:graphic>
            <a:graphicData uri="http://schemas.openxmlformats.org/presentationml/2006/ole">
              <mc:AlternateContent xmlns:mc="http://schemas.openxmlformats.org/markup-compatibility/2006">
                <mc:Choice xmlns:v="urn:schemas-microsoft-com:vml" Requires="v">
                  <p:oleObj spid="_x0000_s39953" name="Bit Eşlem Resmi" r:id="rId5" imgW="8380952" imgH="2285714" progId="PBrush">
                    <p:embed/>
                  </p:oleObj>
                </mc:Choice>
                <mc:Fallback>
                  <p:oleObj name="Bit Eşlem Resmi" r:id="rId5" imgW="8380952" imgH="2285714" progId="PBrush">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1" y="1872"/>
                          <a:ext cx="5279" cy="14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51219" name="Picture 19" descr="flame2"/>
            <p:cNvPicPr>
              <a:picLocks noChangeAspect="1" noChangeArrowheads="1" noCrop="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368" y="3072"/>
              <a:ext cx="960" cy="68"/>
            </a:xfrm>
            <a:prstGeom prst="rect">
              <a:avLst/>
            </a:prstGeom>
            <a:noFill/>
            <a:extLst>
              <a:ext uri="{909E8E84-426E-40DD-AFC4-6F175D3DCCD1}">
                <a14:hiddenFill xmlns:a14="http://schemas.microsoft.com/office/drawing/2010/main">
                  <a:solidFill>
                    <a:srgbClr val="FFFFFF"/>
                  </a:solidFill>
                </a14:hiddenFill>
              </a:ext>
            </a:extLst>
          </p:spPr>
        </p:pic>
        <p:pic>
          <p:nvPicPr>
            <p:cNvPr id="51220" name="Picture 20" descr="flame2"/>
            <p:cNvPicPr>
              <a:picLocks noChangeAspect="1" noChangeArrowheads="1" noCrop="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32" y="2928"/>
              <a:ext cx="720" cy="240"/>
            </a:xfrm>
            <a:prstGeom prst="rect">
              <a:avLst/>
            </a:prstGeom>
            <a:noFill/>
            <a:extLst>
              <a:ext uri="{909E8E84-426E-40DD-AFC4-6F175D3DCCD1}">
                <a14:hiddenFill xmlns:a14="http://schemas.microsoft.com/office/drawing/2010/main">
                  <a:solidFill>
                    <a:srgbClr val="FFFFFF"/>
                  </a:solidFill>
                </a14:hiddenFill>
              </a:ext>
            </a:extLst>
          </p:spPr>
        </p:pic>
        <p:sp>
          <p:nvSpPr>
            <p:cNvPr id="51221" name="Line 21"/>
            <p:cNvSpPr>
              <a:spLocks noChangeShapeType="1"/>
            </p:cNvSpPr>
            <p:nvPr/>
          </p:nvSpPr>
          <p:spPr bwMode="auto">
            <a:xfrm>
              <a:off x="384" y="2928"/>
              <a:ext cx="816" cy="0"/>
            </a:xfrm>
            <a:prstGeom prst="line">
              <a:avLst/>
            </a:prstGeom>
            <a:noFill/>
            <a:ln w="285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grpSp>
      <p:sp>
        <p:nvSpPr>
          <p:cNvPr id="51224" name="Text Box 24"/>
          <p:cNvSpPr txBox="1">
            <a:spLocks noChangeArrowheads="1"/>
          </p:cNvSpPr>
          <p:nvPr/>
        </p:nvSpPr>
        <p:spPr bwMode="auto">
          <a:xfrm>
            <a:off x="5830888" y="6583363"/>
            <a:ext cx="33131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tr-TR"/>
          </a:p>
        </p:txBody>
      </p:sp>
      <p:sp>
        <p:nvSpPr>
          <p:cNvPr id="23" name="Text Box 13"/>
          <p:cNvSpPr txBox="1">
            <a:spLocks noChangeArrowheads="1"/>
          </p:cNvSpPr>
          <p:nvPr/>
        </p:nvSpPr>
        <p:spPr bwMode="auto">
          <a:xfrm>
            <a:off x="628328" y="476672"/>
            <a:ext cx="788734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tr-TR" sz="2800" b="1" dirty="0">
                <a:solidFill>
                  <a:srgbClr val="FF0000"/>
                </a:solidFill>
              </a:rPr>
              <a:t>BİR YANGIN SÖNDÜRME </a:t>
            </a:r>
            <a:r>
              <a:rPr lang="tr-TR" sz="2800" b="1" dirty="0" smtClean="0">
                <a:solidFill>
                  <a:srgbClr val="FF0000"/>
                </a:solidFill>
              </a:rPr>
              <a:t>TÜPÜ NASIL </a:t>
            </a:r>
            <a:r>
              <a:rPr lang="tr-TR" sz="2800" b="1" dirty="0">
                <a:solidFill>
                  <a:srgbClr val="FF0000"/>
                </a:solidFill>
              </a:rPr>
              <a:t>KULLANILIR?</a:t>
            </a:r>
          </a:p>
        </p:txBody>
      </p:sp>
      <p:sp>
        <p:nvSpPr>
          <p:cNvPr id="2" name="Veri Yer Tutucusu 1"/>
          <p:cNvSpPr>
            <a:spLocks noGrp="1"/>
          </p:cNvSpPr>
          <p:nvPr>
            <p:ph type="dt" sz="half" idx="10"/>
          </p:nvPr>
        </p:nvSpPr>
        <p:spPr/>
        <p:txBody>
          <a:bodyPr/>
          <a:lstStyle/>
          <a:p>
            <a:fld id="{CFF9994E-BEB5-4BA6-BF0B-9BC75308BBAF}" type="datetime10">
              <a:rPr lang="tr-TR" smtClean="0"/>
              <a:t>17:22</a:t>
            </a:fld>
            <a:endParaRPr lang="tr-TR"/>
          </a:p>
        </p:txBody>
      </p:sp>
      <p:sp>
        <p:nvSpPr>
          <p:cNvPr id="3" name="Slayt Numarası Yer Tutucusu 2"/>
          <p:cNvSpPr>
            <a:spLocks noGrp="1"/>
          </p:cNvSpPr>
          <p:nvPr>
            <p:ph type="sldNum" sz="quarter" idx="12"/>
          </p:nvPr>
        </p:nvSpPr>
        <p:spPr/>
        <p:txBody>
          <a:bodyPr/>
          <a:lstStyle/>
          <a:p>
            <a:fld id="{9B5D9E56-A432-4385-BBE3-44EE42913F6E}" type="slidenum">
              <a:rPr lang="tr-TR" smtClean="0"/>
              <a:pPr/>
              <a:t>66</a:t>
            </a:fld>
            <a:endParaRPr lang="tr-TR"/>
          </a:p>
        </p:txBody>
      </p:sp>
    </p:spTree>
    <p:extLst>
      <p:ext uri="{BB962C8B-B14F-4D97-AF65-F5344CB8AC3E}">
        <p14:creationId xmlns:p14="http://schemas.microsoft.com/office/powerpoint/2010/main" val="30946782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26" fill="hold" nodeType="afterEffect">
                                  <p:stCondLst>
                                    <p:cond delay="0"/>
                                  </p:stCondLst>
                                  <p:childTnLst>
                                    <p:set>
                                      <p:cBhvr>
                                        <p:cTn id="6" dur="1" fill="hold">
                                          <p:stCondLst>
                                            <p:cond delay="0"/>
                                          </p:stCondLst>
                                        </p:cTn>
                                        <p:tgtEl>
                                          <p:spTgt spid="51223"/>
                                        </p:tgtEl>
                                        <p:attrNameLst>
                                          <p:attrName>style.visibility</p:attrName>
                                        </p:attrNameLst>
                                      </p:cBhvr>
                                      <p:to>
                                        <p:strVal val="visible"/>
                                      </p:to>
                                    </p:set>
                                    <p:animEffect transition="in" filter="barn(inHorizontal)">
                                      <p:cBhvr>
                                        <p:cTn id="7" dur="500"/>
                                        <p:tgtEl>
                                          <p:spTgt spid="51223"/>
                                        </p:tgtEl>
                                      </p:cBhvr>
                                    </p:animEffect>
                                  </p:childTnLst>
                                  <p:subTnLst>
                                    <p:audio>
                                      <p:cMediaNode>
                                        <p:cTn display="0" masterRel="sameClick">
                                          <p:stCondLst>
                                            <p:cond evt="begin" delay="0">
                                              <p:tn val="5"/>
                                            </p:cond>
                                          </p:stCondLst>
                                          <p:endCondLst>
                                            <p:cond evt="onStopAudio" delay="0">
                                              <p:tgtEl>
                                                <p:sldTgt/>
                                              </p:tgtEl>
                                            </p:cond>
                                          </p:endCondLst>
                                        </p:cTn>
                                        <p:tgtEl>
                                          <p:sndTgt r:embed="rId3" name="camera.wav"/>
                                        </p:tgtEl>
                                      </p:cMediaNode>
                                    </p:audio>
                                  </p:subTnLst>
                                </p:cTn>
                              </p:par>
                            </p:childTnLst>
                          </p:cTn>
                        </p:par>
                        <p:par>
                          <p:cTn id="8" fill="hold" nodeType="afterGroup">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51202"/>
                                        </p:tgtEl>
                                        <p:attrNameLst>
                                          <p:attrName>style.visibility</p:attrName>
                                        </p:attrNameLst>
                                      </p:cBhvr>
                                      <p:to>
                                        <p:strVal val="visible"/>
                                      </p:to>
                                    </p:set>
                                    <p:anim calcmode="lin" valueType="num">
                                      <p:cBhvr additive="base">
                                        <p:cTn id="11" dur="500" fill="hold"/>
                                        <p:tgtEl>
                                          <p:spTgt spid="51202"/>
                                        </p:tgtEl>
                                        <p:attrNameLst>
                                          <p:attrName>ppt_x</p:attrName>
                                        </p:attrNameLst>
                                      </p:cBhvr>
                                      <p:tavLst>
                                        <p:tav tm="0">
                                          <p:val>
                                            <p:strVal val="0-#ppt_w/2"/>
                                          </p:val>
                                        </p:tav>
                                        <p:tav tm="100000">
                                          <p:val>
                                            <p:strVal val="#ppt_x"/>
                                          </p:val>
                                        </p:tav>
                                      </p:tavLst>
                                    </p:anim>
                                    <p:anim calcmode="lin" valueType="num">
                                      <p:cBhvr additive="base">
                                        <p:cTn id="12" dur="500" fill="hold"/>
                                        <p:tgtEl>
                                          <p:spTgt spid="51202"/>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9"/>
                                            </p:cond>
                                          </p:stCondLst>
                                          <p:endCondLst>
                                            <p:cond evt="onStopAudio" delay="0">
                                              <p:tgtEl>
                                                <p:sldTgt/>
                                              </p:tgtEl>
                                            </p:cond>
                                          </p:endCondLst>
                                        </p:cTn>
                                        <p:tgtEl>
                                          <p:sndTgt r:embed="rId4" name="laser.wav"/>
                                        </p:tgtEl>
                                      </p:cMediaNode>
                                    </p:audio>
                                  </p:subTnLst>
                                </p:cTn>
                              </p:par>
                            </p:childTnLst>
                          </p:cTn>
                        </p:par>
                        <p:par>
                          <p:cTn id="13" fill="hold">
                            <p:stCondLst>
                              <p:cond delay="1000"/>
                            </p:stCondLst>
                            <p:childTnLst>
                              <p:par>
                                <p:cTn id="14" presetID="2" presetClass="entr" presetSubtype="3" fill="hold" grpId="0" nodeType="afterEffect">
                                  <p:stCondLst>
                                    <p:cond delay="0"/>
                                  </p:stCondLst>
                                  <p:childTnLst>
                                    <p:set>
                                      <p:cBhvr>
                                        <p:cTn id="15" dur="1" fill="hold">
                                          <p:stCondLst>
                                            <p:cond delay="0"/>
                                          </p:stCondLst>
                                        </p:cTn>
                                        <p:tgtEl>
                                          <p:spTgt spid="23"/>
                                        </p:tgtEl>
                                        <p:attrNameLst>
                                          <p:attrName>style.visibility</p:attrName>
                                        </p:attrNameLst>
                                      </p:cBhvr>
                                      <p:to>
                                        <p:strVal val="visible"/>
                                      </p:to>
                                    </p:set>
                                    <p:anim calcmode="lin" valueType="num">
                                      <p:cBhvr additive="base">
                                        <p:cTn id="16" dur="500" fill="hold"/>
                                        <p:tgtEl>
                                          <p:spTgt spid="23"/>
                                        </p:tgtEl>
                                        <p:attrNameLst>
                                          <p:attrName>ppt_x</p:attrName>
                                        </p:attrNameLst>
                                      </p:cBhvr>
                                      <p:tavLst>
                                        <p:tav tm="0">
                                          <p:val>
                                            <p:strVal val="1+#ppt_w/2"/>
                                          </p:val>
                                        </p:tav>
                                        <p:tav tm="100000">
                                          <p:val>
                                            <p:strVal val="#ppt_x"/>
                                          </p:val>
                                        </p:tav>
                                      </p:tavLst>
                                    </p:anim>
                                    <p:anim calcmode="lin" valueType="num">
                                      <p:cBhvr additive="base">
                                        <p:cTn id="17" dur="500" fill="hold"/>
                                        <p:tgtEl>
                                          <p:spTgt spid="23"/>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14"/>
                                            </p:cond>
                                          </p:stCondLst>
                                          <p:endCondLst>
                                            <p:cond evt="onStopAudio" delay="0">
                                              <p:tgtEl>
                                                <p:sldTgt/>
                                              </p:tgtEl>
                                            </p:cond>
                                          </p:endCondLst>
                                        </p:cTn>
                                        <p:tgtEl>
                                          <p:sndTgt r:embed="rId4" name="laser.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2" grpId="0" autoUpdateAnimBg="0"/>
      <p:bldP spid="23" grpId="0" autoUpdateAnimBg="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ext Box 2"/>
          <p:cNvSpPr txBox="1">
            <a:spLocks noChangeArrowheads="1"/>
          </p:cNvSpPr>
          <p:nvPr/>
        </p:nvSpPr>
        <p:spPr bwMode="auto">
          <a:xfrm>
            <a:off x="457200" y="5562600"/>
            <a:ext cx="81534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tr-TR" sz="3200" b="1"/>
              <a:t>CİHAZI OMUZ HİZANA AS</a:t>
            </a:r>
          </a:p>
        </p:txBody>
      </p:sp>
      <p:grpSp>
        <p:nvGrpSpPr>
          <p:cNvPr id="52242" name="Group 18"/>
          <p:cNvGrpSpPr>
            <a:grpSpLocks/>
          </p:cNvGrpSpPr>
          <p:nvPr/>
        </p:nvGrpSpPr>
        <p:grpSpPr bwMode="auto">
          <a:xfrm>
            <a:off x="357188" y="2392363"/>
            <a:ext cx="8431212" cy="2941637"/>
            <a:chOff x="225" y="1507"/>
            <a:chExt cx="5311" cy="1853"/>
          </a:xfrm>
        </p:grpSpPr>
        <p:grpSp>
          <p:nvGrpSpPr>
            <p:cNvPr id="52228" name="Group 4"/>
            <p:cNvGrpSpPr>
              <a:grpSpLocks/>
            </p:cNvGrpSpPr>
            <p:nvPr/>
          </p:nvGrpSpPr>
          <p:grpSpPr bwMode="auto">
            <a:xfrm>
              <a:off x="576" y="1507"/>
              <a:ext cx="4512" cy="365"/>
              <a:chOff x="576" y="1507"/>
              <a:chExt cx="4512" cy="365"/>
            </a:xfrm>
          </p:grpSpPr>
          <p:sp>
            <p:nvSpPr>
              <p:cNvPr id="52229" name="Text Box 5"/>
              <p:cNvSpPr txBox="1">
                <a:spLocks noChangeArrowheads="1"/>
              </p:cNvSpPr>
              <p:nvPr/>
            </p:nvSpPr>
            <p:spPr bwMode="auto">
              <a:xfrm>
                <a:off x="576" y="1507"/>
                <a:ext cx="1824"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tr-TR" sz="3200" b="1">
                    <a:solidFill>
                      <a:srgbClr val="FF3300"/>
                    </a:solidFill>
                  </a:rPr>
                  <a:t>YANLIŞ</a:t>
                </a:r>
              </a:p>
            </p:txBody>
          </p:sp>
          <p:sp>
            <p:nvSpPr>
              <p:cNvPr id="52230" name="Text Box 6"/>
              <p:cNvSpPr txBox="1">
                <a:spLocks noChangeArrowheads="1"/>
              </p:cNvSpPr>
              <p:nvPr/>
            </p:nvSpPr>
            <p:spPr bwMode="auto">
              <a:xfrm>
                <a:off x="3408" y="1507"/>
                <a:ext cx="1680"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tr-TR" sz="3200" b="1">
                    <a:solidFill>
                      <a:srgbClr val="00CC00"/>
                    </a:solidFill>
                  </a:rPr>
                  <a:t>DOĞRU</a:t>
                </a:r>
              </a:p>
            </p:txBody>
          </p:sp>
        </p:grpSp>
        <p:graphicFrame>
          <p:nvGraphicFramePr>
            <p:cNvPr id="52241" name="Object 17"/>
            <p:cNvGraphicFramePr>
              <a:graphicFrameLocks noChangeAspect="1"/>
            </p:cNvGraphicFramePr>
            <p:nvPr/>
          </p:nvGraphicFramePr>
          <p:xfrm>
            <a:off x="225" y="1872"/>
            <a:ext cx="5311" cy="1488"/>
          </p:xfrm>
          <a:graphic>
            <a:graphicData uri="http://schemas.openxmlformats.org/presentationml/2006/ole">
              <mc:AlternateContent xmlns:mc="http://schemas.openxmlformats.org/markup-compatibility/2006">
                <mc:Choice xmlns:v="urn:schemas-microsoft-com:vml" Requires="v">
                  <p:oleObj spid="_x0000_s40977" name="Bit Eşlem Resmi" r:id="rId5" imgW="8430802" imgH="2362530" progId="PBrush">
                    <p:embed/>
                  </p:oleObj>
                </mc:Choice>
                <mc:Fallback>
                  <p:oleObj name="Bit Eşlem Resmi" r:id="rId5" imgW="8430802" imgH="2362530" progId="PBrush">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5" y="1872"/>
                          <a:ext cx="5311" cy="1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sp>
        <p:nvSpPr>
          <p:cNvPr id="52243" name="Text Box 19"/>
          <p:cNvSpPr txBox="1">
            <a:spLocks noChangeArrowheads="1"/>
          </p:cNvSpPr>
          <p:nvPr/>
        </p:nvSpPr>
        <p:spPr bwMode="auto">
          <a:xfrm>
            <a:off x="5830888" y="6583363"/>
            <a:ext cx="33131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tr-TR"/>
          </a:p>
        </p:txBody>
      </p:sp>
      <p:sp>
        <p:nvSpPr>
          <p:cNvPr id="19" name="Text Box 13"/>
          <p:cNvSpPr txBox="1">
            <a:spLocks noChangeArrowheads="1"/>
          </p:cNvSpPr>
          <p:nvPr/>
        </p:nvSpPr>
        <p:spPr bwMode="auto">
          <a:xfrm>
            <a:off x="628328" y="476672"/>
            <a:ext cx="788734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tr-TR" sz="2800" b="1" dirty="0">
                <a:solidFill>
                  <a:srgbClr val="FF0000"/>
                </a:solidFill>
              </a:rPr>
              <a:t>BİR YANGIN SÖNDÜRME </a:t>
            </a:r>
            <a:r>
              <a:rPr lang="tr-TR" sz="2800" b="1" dirty="0" smtClean="0">
                <a:solidFill>
                  <a:srgbClr val="FF0000"/>
                </a:solidFill>
              </a:rPr>
              <a:t>TÜPÜ NASIL </a:t>
            </a:r>
            <a:r>
              <a:rPr lang="tr-TR" sz="2800" b="1" dirty="0">
                <a:solidFill>
                  <a:srgbClr val="FF0000"/>
                </a:solidFill>
              </a:rPr>
              <a:t>KULLANILIR?</a:t>
            </a:r>
          </a:p>
        </p:txBody>
      </p:sp>
      <p:sp>
        <p:nvSpPr>
          <p:cNvPr id="2" name="Veri Yer Tutucusu 1"/>
          <p:cNvSpPr>
            <a:spLocks noGrp="1"/>
          </p:cNvSpPr>
          <p:nvPr>
            <p:ph type="dt" sz="half" idx="10"/>
          </p:nvPr>
        </p:nvSpPr>
        <p:spPr/>
        <p:txBody>
          <a:bodyPr/>
          <a:lstStyle/>
          <a:p>
            <a:fld id="{394A0B32-B0A5-49DB-8579-5D8CB0D8D7C8}" type="datetime10">
              <a:rPr lang="tr-TR" smtClean="0"/>
              <a:t>17:22</a:t>
            </a:fld>
            <a:endParaRPr lang="tr-TR"/>
          </a:p>
        </p:txBody>
      </p:sp>
      <p:sp>
        <p:nvSpPr>
          <p:cNvPr id="3" name="Slayt Numarası Yer Tutucusu 2"/>
          <p:cNvSpPr>
            <a:spLocks noGrp="1"/>
          </p:cNvSpPr>
          <p:nvPr>
            <p:ph type="sldNum" sz="quarter" idx="12"/>
          </p:nvPr>
        </p:nvSpPr>
        <p:spPr/>
        <p:txBody>
          <a:bodyPr/>
          <a:lstStyle/>
          <a:p>
            <a:fld id="{9B5D9E56-A432-4385-BBE3-44EE42913F6E}" type="slidenum">
              <a:rPr lang="tr-TR" smtClean="0"/>
              <a:pPr/>
              <a:t>67</a:t>
            </a:fld>
            <a:endParaRPr lang="tr-TR"/>
          </a:p>
        </p:txBody>
      </p:sp>
    </p:spTree>
    <p:extLst>
      <p:ext uri="{BB962C8B-B14F-4D97-AF65-F5344CB8AC3E}">
        <p14:creationId xmlns:p14="http://schemas.microsoft.com/office/powerpoint/2010/main" val="38423298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26" fill="hold" nodeType="afterEffect">
                                  <p:stCondLst>
                                    <p:cond delay="0"/>
                                  </p:stCondLst>
                                  <p:childTnLst>
                                    <p:set>
                                      <p:cBhvr>
                                        <p:cTn id="6" dur="1" fill="hold">
                                          <p:stCondLst>
                                            <p:cond delay="0"/>
                                          </p:stCondLst>
                                        </p:cTn>
                                        <p:tgtEl>
                                          <p:spTgt spid="52242"/>
                                        </p:tgtEl>
                                        <p:attrNameLst>
                                          <p:attrName>style.visibility</p:attrName>
                                        </p:attrNameLst>
                                      </p:cBhvr>
                                      <p:to>
                                        <p:strVal val="visible"/>
                                      </p:to>
                                    </p:set>
                                    <p:animEffect transition="in" filter="barn(inHorizontal)">
                                      <p:cBhvr>
                                        <p:cTn id="7" dur="500"/>
                                        <p:tgtEl>
                                          <p:spTgt spid="52242"/>
                                        </p:tgtEl>
                                      </p:cBhvr>
                                    </p:animEffect>
                                  </p:childTnLst>
                                  <p:subTnLst>
                                    <p:audio>
                                      <p:cMediaNode>
                                        <p:cTn display="0" masterRel="sameClick">
                                          <p:stCondLst>
                                            <p:cond evt="begin" delay="0">
                                              <p:tn val="5"/>
                                            </p:cond>
                                          </p:stCondLst>
                                          <p:endCondLst>
                                            <p:cond evt="onStopAudio" delay="0">
                                              <p:tgtEl>
                                                <p:sldTgt/>
                                              </p:tgtEl>
                                            </p:cond>
                                          </p:endCondLst>
                                        </p:cTn>
                                        <p:tgtEl>
                                          <p:sndTgt r:embed="rId3" name="camera.wav"/>
                                        </p:tgtEl>
                                      </p:cMediaNode>
                                    </p:audio>
                                  </p:subTnLst>
                                </p:cTn>
                              </p:par>
                            </p:childTnLst>
                          </p:cTn>
                        </p:par>
                        <p:par>
                          <p:cTn id="8" fill="hold" nodeType="afterGroup">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52226"/>
                                        </p:tgtEl>
                                        <p:attrNameLst>
                                          <p:attrName>style.visibility</p:attrName>
                                        </p:attrNameLst>
                                      </p:cBhvr>
                                      <p:to>
                                        <p:strVal val="visible"/>
                                      </p:to>
                                    </p:set>
                                    <p:anim calcmode="lin" valueType="num">
                                      <p:cBhvr additive="base">
                                        <p:cTn id="11" dur="500" fill="hold"/>
                                        <p:tgtEl>
                                          <p:spTgt spid="52226"/>
                                        </p:tgtEl>
                                        <p:attrNameLst>
                                          <p:attrName>ppt_x</p:attrName>
                                        </p:attrNameLst>
                                      </p:cBhvr>
                                      <p:tavLst>
                                        <p:tav tm="0">
                                          <p:val>
                                            <p:strVal val="0-#ppt_w/2"/>
                                          </p:val>
                                        </p:tav>
                                        <p:tav tm="100000">
                                          <p:val>
                                            <p:strVal val="#ppt_x"/>
                                          </p:val>
                                        </p:tav>
                                      </p:tavLst>
                                    </p:anim>
                                    <p:anim calcmode="lin" valueType="num">
                                      <p:cBhvr additive="base">
                                        <p:cTn id="12" dur="500" fill="hold"/>
                                        <p:tgtEl>
                                          <p:spTgt spid="52226"/>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9"/>
                                            </p:cond>
                                          </p:stCondLst>
                                          <p:endCondLst>
                                            <p:cond evt="onStopAudio" delay="0">
                                              <p:tgtEl>
                                                <p:sldTgt/>
                                              </p:tgtEl>
                                            </p:cond>
                                          </p:endCondLst>
                                        </p:cTn>
                                        <p:tgtEl>
                                          <p:sndTgt r:embed="rId4" name="laser.wav"/>
                                        </p:tgtEl>
                                      </p:cMediaNode>
                                    </p:audio>
                                  </p:subTnLst>
                                </p:cTn>
                              </p:par>
                            </p:childTnLst>
                          </p:cTn>
                        </p:par>
                        <p:par>
                          <p:cTn id="13" fill="hold">
                            <p:stCondLst>
                              <p:cond delay="1000"/>
                            </p:stCondLst>
                            <p:childTnLst>
                              <p:par>
                                <p:cTn id="14" presetID="2" presetClass="entr" presetSubtype="3" fill="hold" grpId="0" nodeType="afterEffect">
                                  <p:stCondLst>
                                    <p:cond delay="0"/>
                                  </p:stCondLst>
                                  <p:childTnLst>
                                    <p:set>
                                      <p:cBhvr>
                                        <p:cTn id="15" dur="1" fill="hold">
                                          <p:stCondLst>
                                            <p:cond delay="0"/>
                                          </p:stCondLst>
                                        </p:cTn>
                                        <p:tgtEl>
                                          <p:spTgt spid="19"/>
                                        </p:tgtEl>
                                        <p:attrNameLst>
                                          <p:attrName>style.visibility</p:attrName>
                                        </p:attrNameLst>
                                      </p:cBhvr>
                                      <p:to>
                                        <p:strVal val="visible"/>
                                      </p:to>
                                    </p:set>
                                    <p:anim calcmode="lin" valueType="num">
                                      <p:cBhvr additive="base">
                                        <p:cTn id="16" dur="500" fill="hold"/>
                                        <p:tgtEl>
                                          <p:spTgt spid="19"/>
                                        </p:tgtEl>
                                        <p:attrNameLst>
                                          <p:attrName>ppt_x</p:attrName>
                                        </p:attrNameLst>
                                      </p:cBhvr>
                                      <p:tavLst>
                                        <p:tav tm="0">
                                          <p:val>
                                            <p:strVal val="1+#ppt_w/2"/>
                                          </p:val>
                                        </p:tav>
                                        <p:tav tm="100000">
                                          <p:val>
                                            <p:strVal val="#ppt_x"/>
                                          </p:val>
                                        </p:tav>
                                      </p:tavLst>
                                    </p:anim>
                                    <p:anim calcmode="lin" valueType="num">
                                      <p:cBhvr additive="base">
                                        <p:cTn id="17" dur="500" fill="hold"/>
                                        <p:tgtEl>
                                          <p:spTgt spid="19"/>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14"/>
                                            </p:cond>
                                          </p:stCondLst>
                                          <p:endCondLst>
                                            <p:cond evt="onStopAudio" delay="0">
                                              <p:tgtEl>
                                                <p:sldTgt/>
                                              </p:tgtEl>
                                            </p:cond>
                                          </p:endCondLst>
                                        </p:cTn>
                                        <p:tgtEl>
                                          <p:sndTgt r:embed="rId4" name="laser.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6" grpId="0" autoUpdateAnimBg="0"/>
      <p:bldP spid="19" grpId="0" autoUpdateAnimBg="0"/>
    </p:bldLst>
  </p:timing>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1416</TotalTime>
  <Words>2129</Words>
  <Application>Microsoft Office PowerPoint</Application>
  <PresentationFormat>Ekran Gösterisi (4:3)</PresentationFormat>
  <Paragraphs>505</Paragraphs>
  <Slides>67</Slides>
  <Notes>4</Notes>
  <HiddenSlides>0</HiddenSlides>
  <MMClips>0</MMClips>
  <ScaleCrop>false</ScaleCrop>
  <HeadingPairs>
    <vt:vector size="6" baseType="variant">
      <vt:variant>
        <vt:lpstr>Tema</vt:lpstr>
      </vt:variant>
      <vt:variant>
        <vt:i4>1</vt:i4>
      </vt:variant>
      <vt:variant>
        <vt:lpstr>Katıştırılmış OLE Hizmet Programları</vt:lpstr>
      </vt:variant>
      <vt:variant>
        <vt:i4>1</vt:i4>
      </vt:variant>
      <vt:variant>
        <vt:lpstr>Slayt Başlıkları</vt:lpstr>
      </vt:variant>
      <vt:variant>
        <vt:i4>67</vt:i4>
      </vt:variant>
    </vt:vector>
  </HeadingPairs>
  <TitlesOfParts>
    <vt:vector size="69" baseType="lpstr">
      <vt:lpstr>Ofis Teması</vt:lpstr>
      <vt:lpstr>Bit Eşlem Resmi</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       YANGIN SÖNDÜRME CİHAZLARI</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TOBB ETÜ</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TOBB ETÜ</dc:creator>
  <cp:lastModifiedBy>MyPc</cp:lastModifiedBy>
  <cp:revision>102</cp:revision>
  <dcterms:created xsi:type="dcterms:W3CDTF">2013-03-06T08:52:24Z</dcterms:created>
  <dcterms:modified xsi:type="dcterms:W3CDTF">2019-04-20T16:08:23Z</dcterms:modified>
</cp:coreProperties>
</file>